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256" r:id="rId3"/>
    <p:sldId id="257" r:id="rId4"/>
    <p:sldId id="261" r:id="rId5"/>
    <p:sldId id="279" r:id="rId6"/>
    <p:sldId id="258" r:id="rId7"/>
    <p:sldId id="259" r:id="rId8"/>
    <p:sldId id="264" r:id="rId9"/>
    <p:sldId id="267" r:id="rId10"/>
    <p:sldId id="268" r:id="rId11"/>
    <p:sldId id="269" r:id="rId12"/>
    <p:sldId id="277" r:id="rId13"/>
    <p:sldId id="271" r:id="rId14"/>
    <p:sldId id="272" r:id="rId15"/>
    <p:sldId id="273" r:id="rId16"/>
    <p:sldId id="274" r:id="rId17"/>
    <p:sldId id="275" r:id="rId18"/>
    <p:sldId id="276" r:id="rId19"/>
    <p:sldId id="260" r:id="rId20"/>
    <p:sldId id="266" r:id="rId21"/>
    <p:sldId id="265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88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88" autoAdjust="0"/>
    <p:restoredTop sz="94660"/>
  </p:normalViewPr>
  <p:slideViewPr>
    <p:cSldViewPr>
      <p:cViewPr varScale="1">
        <p:scale>
          <a:sx n="120" d="100"/>
          <a:sy n="120" d="100"/>
        </p:scale>
        <p:origin x="12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tránka prezen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717032"/>
            <a:ext cx="7772400" cy="1008112"/>
          </a:xfrm>
        </p:spPr>
        <p:txBody>
          <a:bodyPr anchor="ctr" anchorCtr="0">
            <a:noAutofit/>
          </a:bodyPr>
          <a:lstStyle>
            <a:lvl1pPr>
              <a:defRPr sz="4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772744"/>
            <a:ext cx="6400800" cy="960512"/>
          </a:xfrm>
        </p:spPr>
        <p:txBody>
          <a:bodyPr>
            <a:no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3008313" cy="742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692695"/>
            <a:ext cx="5111750" cy="51125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701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92695"/>
            <a:ext cx="5486400" cy="40348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45861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45861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67544" y="3573016"/>
            <a:ext cx="82296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Poděkování / Kontakt…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11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6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4" y="6308551"/>
            <a:ext cx="4679801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6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476375" y="6595888"/>
            <a:ext cx="4679950" cy="217488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8B4F-0999-43E7-A159-EE6A04ECB7C3}" type="datetimeFigureOut">
              <a:rPr lang="cs-CZ" smtClean="0"/>
              <a:pPr/>
              <a:t>13.9.2017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1022-6DD4-43F9-80A7-C9E0AFA2139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2" descr="C:\Users\tygl\Dropbox\Work\CZU_Sablony\PrezData\fappz_sablona_page2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1"/>
            <a:ext cx="9143996" cy="6857997"/>
          </a:xfrm>
          <a:prstGeom prst="rect">
            <a:avLst/>
          </a:prstGeom>
          <a:noFill/>
        </p:spPr>
      </p:pic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7740352" y="6376243"/>
            <a:ext cx="792088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70A39-961D-4FCF-B815-1711BD1F564E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7EC47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EC47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tygl\Dropbox\Work\CZU_Sablony\PrezData\fappz_sablona_page2.jpg"/>
          <p:cNvPicPr>
            <a:picLocks noChangeAspect="1" noChangeArrowheads="1"/>
          </p:cNvPicPr>
          <p:nvPr/>
        </p:nvPicPr>
        <p:blipFill>
          <a:blip r:embed="rId13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752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číslo snímku 5"/>
          <p:cNvSpPr txBox="1">
            <a:spLocks/>
          </p:cNvSpPr>
          <p:nvPr/>
        </p:nvSpPr>
        <p:spPr>
          <a:xfrm>
            <a:off x="7740352" y="6376243"/>
            <a:ext cx="792088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70A39-961D-4FCF-B815-1711BD1F564E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7EC47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EC47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9C884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is.czu.cz/prihlaska/auth/evidence_eprihlasek.pl?lang=cz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  <a:cs typeface="Times New Roman" panose="02020603050405020304" pitchFamily="18" charset="0"/>
              </a:rPr>
              <a:t>Helpdesk</a:t>
            </a:r>
            <a:r>
              <a:rPr lang="cs-CZ" dirty="0" smtClean="0">
                <a:latin typeface="+mn-lt"/>
                <a:cs typeface="Times New Roman" panose="02020603050405020304" pitchFamily="18" charset="0"/>
              </a:rPr>
              <a:t> OIKT</a:t>
            </a:r>
            <a:endParaRPr lang="cs-CZ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411760" y="4869160"/>
            <a:ext cx="6400800" cy="960512"/>
          </a:xfrm>
        </p:spPr>
        <p:txBody>
          <a:bodyPr/>
          <a:lstStyle/>
          <a:p>
            <a:pPr algn="r"/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100" dirty="0" err="1">
                <a:solidFill>
                  <a:srgbClr val="FF0000"/>
                </a:solidFill>
              </a:rPr>
              <a:t>Helpdesk</a:t>
            </a:r>
            <a:r>
              <a:rPr lang="cs-CZ" sz="3100" dirty="0">
                <a:solidFill>
                  <a:srgbClr val="FF0000"/>
                </a:solidFill>
              </a:rPr>
              <a:t>:</a:t>
            </a:r>
          </a:p>
          <a:p>
            <a:pPr marL="400050" lvl="1" indent="0">
              <a:buNone/>
            </a:pPr>
            <a:r>
              <a:rPr lang="cs-CZ" sz="3100" dirty="0"/>
              <a:t>Dobrý den, </a:t>
            </a:r>
            <a:br>
              <a:rPr lang="cs-CZ" sz="3100" dirty="0"/>
            </a:br>
            <a:r>
              <a:rPr lang="cs-CZ" sz="3100" dirty="0"/>
              <a:t>Vaše heslo jsem nyní změnil na Vaše rodné číslo. Všechny číslice bez </a:t>
            </a:r>
            <a:br>
              <a:rPr lang="cs-CZ" sz="3100" dirty="0"/>
            </a:br>
            <a:r>
              <a:rPr lang="cs-CZ" sz="3100" dirty="0"/>
              <a:t>lomítka.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S pozdravem </a:t>
            </a:r>
            <a:br>
              <a:rPr lang="cs-CZ" sz="3100" dirty="0"/>
            </a:br>
            <a:r>
              <a:rPr lang="cs-CZ" sz="3100" dirty="0"/>
              <a:t>Jakub Anděl</a:t>
            </a:r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16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100" dirty="0">
                <a:solidFill>
                  <a:srgbClr val="0070C0"/>
                </a:solidFill>
              </a:rPr>
              <a:t>P. </a:t>
            </a:r>
            <a:r>
              <a:rPr lang="cs-CZ" sz="3100" dirty="0" smtClean="0">
                <a:solidFill>
                  <a:srgbClr val="0070C0"/>
                </a:solidFill>
              </a:rPr>
              <a:t>XY</a:t>
            </a:r>
            <a:r>
              <a:rPr lang="cs-CZ" sz="3100" dirty="0" smtClean="0">
                <a:solidFill>
                  <a:srgbClr val="0070C0"/>
                </a:solidFill>
              </a:rPr>
              <a:t>:</a:t>
            </a:r>
            <a:endParaRPr lang="cs-CZ" sz="3100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100" dirty="0" smtClean="0"/>
              <a:t>Dobrý </a:t>
            </a:r>
            <a:r>
              <a:rPr lang="cs-CZ" sz="3100" dirty="0"/>
              <a:t>večer, </a:t>
            </a:r>
            <a:br>
              <a:rPr lang="cs-CZ" sz="3100" dirty="0"/>
            </a:br>
            <a:r>
              <a:rPr lang="cs-CZ" sz="3100" dirty="0"/>
              <a:t>tak bohužel nevím, co dělám špatně, ale stále mi to nefunguje</a:t>
            </a:r>
            <a:r>
              <a:rPr lang="cs-CZ" sz="3100" dirty="0" smtClean="0"/>
              <a:t>. Znovu jsem </a:t>
            </a: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vygeneroval nové heslo, ani to, co jste mi nastavil, nešlo.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Tak už vážně nevím. </a:t>
            </a:r>
            <a:br>
              <a:rPr lang="cs-CZ" sz="3100" dirty="0"/>
            </a:br>
            <a:r>
              <a:rPr lang="cs-CZ" sz="3100" dirty="0" smtClean="0"/>
              <a:t>P.XY</a:t>
            </a:r>
            <a:endParaRPr lang="cs-CZ" sz="31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39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100" dirty="0" err="1">
                <a:solidFill>
                  <a:srgbClr val="FF0000"/>
                </a:solidFill>
              </a:rPr>
              <a:t>Helpdesk</a:t>
            </a:r>
            <a:r>
              <a:rPr lang="cs-CZ" sz="3100" dirty="0">
                <a:solidFill>
                  <a:srgbClr val="FF0000"/>
                </a:solidFill>
              </a:rPr>
              <a:t>:</a:t>
            </a:r>
          </a:p>
          <a:p>
            <a:pPr marL="400050" lvl="1" indent="0">
              <a:buNone/>
            </a:pPr>
            <a:r>
              <a:rPr lang="cs-CZ" sz="3100" dirty="0"/>
              <a:t>Dobrý den, </a:t>
            </a:r>
            <a:br>
              <a:rPr lang="cs-CZ" sz="3100" dirty="0"/>
            </a:br>
            <a:r>
              <a:rPr lang="cs-CZ" sz="3100" dirty="0"/>
              <a:t>hlásíte se zde: </a:t>
            </a:r>
            <a:br>
              <a:rPr lang="cs-CZ" sz="3100" dirty="0"/>
            </a:br>
            <a:r>
              <a:rPr lang="cs-CZ" sz="3100" dirty="0"/>
              <a:t>"</a:t>
            </a:r>
            <a:r>
              <a:rPr lang="cs-CZ" sz="3100" u="sng" dirty="0">
                <a:hlinkClick r:id="rId2"/>
              </a:rPr>
              <a:t>http://is.czu.cz/</a:t>
            </a:r>
            <a:r>
              <a:rPr lang="cs-CZ" sz="3100" u="sng" dirty="0" err="1">
                <a:hlinkClick r:id="rId2"/>
              </a:rPr>
              <a:t>prihlaska</a:t>
            </a:r>
            <a:r>
              <a:rPr lang="cs-CZ" sz="3100" u="sng" dirty="0">
                <a:hlinkClick r:id="rId2"/>
              </a:rPr>
              <a:t>/</a:t>
            </a:r>
            <a:r>
              <a:rPr lang="cs-CZ" sz="3100" u="sng" dirty="0" err="1">
                <a:hlinkClick r:id="rId2"/>
              </a:rPr>
              <a:t>auth</a:t>
            </a:r>
            <a:r>
              <a:rPr lang="cs-CZ" sz="3100" u="sng" dirty="0">
                <a:hlinkClick r:id="rId2"/>
              </a:rPr>
              <a:t>/</a:t>
            </a:r>
            <a:r>
              <a:rPr lang="cs-CZ" sz="3100" u="sng" dirty="0" err="1">
                <a:hlinkClick r:id="rId2"/>
              </a:rPr>
              <a:t>evidence_eprihlasek.pl?lang</a:t>
            </a:r>
            <a:r>
              <a:rPr lang="cs-CZ" sz="3100" u="sng" dirty="0">
                <a:hlinkClick r:id="rId2"/>
              </a:rPr>
              <a:t>=</a:t>
            </a:r>
            <a:r>
              <a:rPr lang="cs-CZ" sz="3100" u="sng" dirty="0" err="1">
                <a:hlinkClick r:id="rId2"/>
              </a:rPr>
              <a:t>cz</a:t>
            </a:r>
            <a:r>
              <a:rPr lang="cs-CZ" sz="3100" dirty="0"/>
              <a:t>". </a:t>
            </a:r>
            <a:br>
              <a:rPr lang="cs-CZ" sz="3100" dirty="0"/>
            </a:br>
            <a:r>
              <a:rPr lang="cs-CZ" sz="3100" dirty="0"/>
              <a:t>S pozdravem Antonín </a:t>
            </a:r>
            <a:r>
              <a:rPr lang="cs-CZ" sz="3100" dirty="0" smtClean="0"/>
              <a:t>Borák</a:t>
            </a:r>
            <a:endParaRPr lang="cs-CZ" sz="3100" dirty="0"/>
          </a:p>
          <a:p>
            <a:endParaRPr lang="cs-CZ" sz="36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54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100" dirty="0">
                <a:solidFill>
                  <a:srgbClr val="0070C0"/>
                </a:solidFill>
              </a:rPr>
              <a:t>P. </a:t>
            </a:r>
            <a:r>
              <a:rPr lang="cs-CZ" sz="3100" dirty="0" smtClean="0">
                <a:solidFill>
                  <a:srgbClr val="0070C0"/>
                </a:solidFill>
              </a:rPr>
              <a:t>XY:</a:t>
            </a:r>
            <a:endParaRPr lang="cs-CZ" sz="31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100" dirty="0"/>
              <a:t>Dobrý den, </a:t>
            </a:r>
          </a:p>
          <a:p>
            <a:pPr marL="400050" lvl="1" indent="0">
              <a:buNone/>
            </a:pPr>
            <a:r>
              <a:rPr lang="cs-CZ" sz="3100" dirty="0"/>
              <a:t>ano, hlásím se správně, bohužel to stále nefunguje.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 smtClean="0"/>
              <a:t>XY</a:t>
            </a:r>
            <a:endParaRPr lang="cs-CZ" sz="3100" dirty="0"/>
          </a:p>
          <a:p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16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100" dirty="0" err="1">
                <a:solidFill>
                  <a:srgbClr val="FF0000"/>
                </a:solidFill>
              </a:rPr>
              <a:t>Helpdesk</a:t>
            </a:r>
            <a:r>
              <a:rPr lang="cs-CZ" sz="3100" dirty="0">
                <a:solidFill>
                  <a:srgbClr val="FF0000"/>
                </a:solidFill>
              </a:rPr>
              <a:t>:</a:t>
            </a:r>
          </a:p>
          <a:p>
            <a:pPr marL="400050" lvl="1" indent="0">
              <a:buNone/>
            </a:pPr>
            <a:r>
              <a:rPr lang="cs-CZ" sz="3100" dirty="0"/>
              <a:t>Dobrý den. </a:t>
            </a:r>
            <a:br>
              <a:rPr lang="cs-CZ" sz="3100" dirty="0"/>
            </a:br>
            <a:r>
              <a:rPr lang="cs-CZ" sz="3100" dirty="0"/>
              <a:t>Přihlášení </a:t>
            </a:r>
            <a:r>
              <a:rPr lang="cs-CZ" sz="3100" dirty="0" smtClean="0"/>
              <a:t>opravdu funguje </a:t>
            </a:r>
            <a:r>
              <a:rPr lang="cs-CZ" sz="3100" dirty="0"/>
              <a:t>v pořádku</a:t>
            </a:r>
            <a:r>
              <a:rPr lang="cs-CZ" sz="3100" dirty="0" smtClean="0"/>
              <a:t>. Znovu jsem to otestoval </a:t>
            </a: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S pozdravem </a:t>
            </a:r>
            <a:br>
              <a:rPr lang="cs-CZ" sz="3100" dirty="0"/>
            </a:br>
            <a:r>
              <a:rPr lang="cs-CZ" sz="3100" dirty="0"/>
              <a:t>Jakub Anděl</a:t>
            </a:r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93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100" dirty="0">
                <a:solidFill>
                  <a:srgbClr val="0070C0"/>
                </a:solidFill>
              </a:rPr>
              <a:t>P. </a:t>
            </a:r>
            <a:r>
              <a:rPr lang="cs-CZ" sz="3100" dirty="0" smtClean="0">
                <a:solidFill>
                  <a:srgbClr val="0070C0"/>
                </a:solidFill>
              </a:rPr>
              <a:t>XY</a:t>
            </a:r>
            <a:r>
              <a:rPr lang="cs-CZ" sz="3100" dirty="0" smtClean="0">
                <a:solidFill>
                  <a:srgbClr val="0070C0"/>
                </a:solidFill>
              </a:rPr>
              <a:t>:</a:t>
            </a:r>
            <a:endParaRPr lang="cs-CZ" sz="31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100" dirty="0"/>
              <a:t>Dobrý večer, </a:t>
            </a:r>
            <a:br>
              <a:rPr lang="cs-CZ" sz="3100" dirty="0"/>
            </a:br>
            <a:r>
              <a:rPr lang="cs-CZ" sz="3100" dirty="0"/>
              <a:t>tak mi to fungovalo 2 dny a opět to nejde. </a:t>
            </a:r>
            <a:br>
              <a:rPr lang="cs-CZ" sz="3100" dirty="0"/>
            </a:br>
            <a:r>
              <a:rPr lang="cs-CZ" sz="3100" dirty="0"/>
              <a:t>Můžete se zase podívat?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Děkuji.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 smtClean="0"/>
              <a:t>P.XY</a:t>
            </a:r>
            <a:endParaRPr lang="cs-CZ" sz="3100" dirty="0"/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343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100" dirty="0" err="1">
                <a:solidFill>
                  <a:srgbClr val="FF0000"/>
                </a:solidFill>
              </a:rPr>
              <a:t>Helpdesk</a:t>
            </a:r>
            <a:r>
              <a:rPr lang="cs-CZ" sz="3100" dirty="0">
                <a:solidFill>
                  <a:srgbClr val="FF0000"/>
                </a:solidFill>
              </a:rPr>
              <a:t>:</a:t>
            </a:r>
          </a:p>
          <a:p>
            <a:pPr marL="400050" lvl="1" indent="0">
              <a:buNone/>
            </a:pPr>
            <a:r>
              <a:rPr lang="cs-CZ" sz="3100" dirty="0"/>
              <a:t>Dobrý den, </a:t>
            </a:r>
            <a:br>
              <a:rPr lang="cs-CZ" sz="3100" dirty="0"/>
            </a:br>
            <a:r>
              <a:rPr lang="cs-CZ" sz="3100" dirty="0" smtClean="0"/>
              <a:t>heslo </a:t>
            </a:r>
            <a:r>
              <a:rPr lang="cs-CZ" sz="3100" dirty="0"/>
              <a:t>do e-přihlášky je nyní nastaveno na prvních 6 číslic z Vašeho </a:t>
            </a:r>
            <a:br>
              <a:rPr lang="cs-CZ" sz="3100" dirty="0"/>
            </a:br>
            <a:r>
              <a:rPr lang="cs-CZ" sz="3100" dirty="0"/>
              <a:t>rodného čísla. Negenerujte si nové, nechte to tak, jak to je. 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S pozdravem Antonín Borák</a:t>
            </a:r>
          </a:p>
          <a:p>
            <a:pPr marL="0" indent="0">
              <a:buNone/>
            </a:pPr>
            <a:r>
              <a:rPr lang="cs-CZ" sz="3100" dirty="0"/>
              <a:t> 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58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P. </a:t>
            </a:r>
            <a:r>
              <a:rPr lang="cs-CZ" dirty="0" smtClean="0">
                <a:solidFill>
                  <a:srgbClr val="0070C0"/>
                </a:solidFill>
              </a:rPr>
              <a:t>XY</a:t>
            </a:r>
            <a:r>
              <a:rPr lang="cs-CZ" dirty="0" smtClean="0">
                <a:solidFill>
                  <a:srgbClr val="0070C0"/>
                </a:solidFill>
              </a:rPr>
              <a:t>:</a:t>
            </a:r>
            <a:endParaRPr lang="cs-CZ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100" dirty="0"/>
              <a:t>Zdravím,</a:t>
            </a:r>
          </a:p>
          <a:p>
            <a:pPr marL="400050" lvl="1" indent="0">
              <a:buNone/>
            </a:pPr>
            <a:r>
              <a:rPr lang="cs-CZ" sz="3100" dirty="0"/>
              <a:t>tak dnes to šlo, zkusím zítra, případně se ozvu.</a:t>
            </a:r>
          </a:p>
          <a:p>
            <a:pPr marL="400050" lvl="1" indent="0">
              <a:buNone/>
            </a:pPr>
            <a:r>
              <a:rPr lang="cs-CZ" sz="3100" dirty="0"/>
              <a:t> </a:t>
            </a:r>
          </a:p>
          <a:p>
            <a:pPr marL="400050" lvl="1" indent="0">
              <a:buNone/>
            </a:pPr>
            <a:r>
              <a:rPr lang="cs-CZ" sz="3100" dirty="0"/>
              <a:t>Děkuji moc!</a:t>
            </a:r>
          </a:p>
          <a:p>
            <a:pPr marL="400050" lvl="1" indent="0">
              <a:buNone/>
            </a:pPr>
            <a:r>
              <a:rPr lang="cs-CZ" sz="3100" dirty="0"/>
              <a:t>S pozdravem</a:t>
            </a:r>
          </a:p>
          <a:p>
            <a:pPr marL="400050" lvl="1" indent="0">
              <a:buNone/>
            </a:pPr>
            <a:r>
              <a:rPr lang="cs-CZ" sz="3100" dirty="0" smtClean="0"/>
              <a:t>XY</a:t>
            </a:r>
            <a:endParaRPr lang="cs-CZ" sz="3100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13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Landesk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Příklad požadavku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cs-CZ" sz="1600" dirty="0" smtClean="0"/>
              <a:t>Vytvoření nového zaměstnance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928802"/>
            <a:ext cx="7862896" cy="398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6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Landesk</a:t>
            </a:r>
            <a:endParaRPr lang="cs-CZ" dirty="0"/>
          </a:p>
        </p:txBody>
      </p:sp>
      <p:sp>
        <p:nvSpPr>
          <p:cNvPr id="21" name="Zástupný symbol pro obsah 20"/>
          <p:cNvSpPr>
            <a:spLocks noGrp="1"/>
          </p:cNvSpPr>
          <p:nvPr>
            <p:ph sz="half" idx="1"/>
          </p:nvPr>
        </p:nvSpPr>
        <p:spPr>
          <a:xfrm>
            <a:off x="457200" y="1316272"/>
            <a:ext cx="2962672" cy="4334435"/>
          </a:xfrm>
        </p:spPr>
        <p:txBody>
          <a:bodyPr>
            <a:normAutofit/>
          </a:bodyPr>
          <a:lstStyle/>
          <a:p>
            <a:r>
              <a:rPr lang="cs-CZ" sz="2000" dirty="0" smtClean="0"/>
              <a:t>Vytvoření zaměstnance v CZU databázi</a:t>
            </a:r>
          </a:p>
          <a:p>
            <a:endParaRPr lang="cs-CZ" sz="2000" dirty="0" smtClean="0"/>
          </a:p>
          <a:p>
            <a:r>
              <a:rPr lang="cs-CZ" sz="2000" dirty="0" smtClean="0"/>
              <a:t>Přiřazení útvaru</a:t>
            </a:r>
          </a:p>
          <a:p>
            <a:endParaRPr lang="cs-CZ" sz="2000" dirty="0" smtClean="0"/>
          </a:p>
          <a:p>
            <a:r>
              <a:rPr lang="cs-CZ" sz="2000" dirty="0" smtClean="0"/>
              <a:t>Přiřazení funkcí</a:t>
            </a:r>
          </a:p>
          <a:p>
            <a:endParaRPr lang="cs-CZ" sz="2000" dirty="0" smtClean="0"/>
          </a:p>
          <a:p>
            <a:r>
              <a:rPr lang="cs-CZ" sz="2000" dirty="0" smtClean="0"/>
              <a:t>Přiřazení </a:t>
            </a:r>
            <a:r>
              <a:rPr lang="cs-CZ" sz="2000" dirty="0" err="1" smtClean="0"/>
              <a:t>loginu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Editace kontaktů</a:t>
            </a:r>
            <a:endParaRPr lang="cs-CZ" sz="2000" dirty="0"/>
          </a:p>
        </p:txBody>
      </p:sp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7" name="Zástupný symbol pro obsah 2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16272"/>
            <a:ext cx="5112568" cy="4334436"/>
          </a:xfrm>
        </p:spPr>
      </p:pic>
    </p:spTree>
    <p:extLst>
      <p:ext uri="{BB962C8B-B14F-4D97-AF65-F5344CB8AC3E}">
        <p14:creationId xmlns:p14="http://schemas.microsoft.com/office/powerpoint/2010/main" val="38817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na </a:t>
            </a:r>
            <a:r>
              <a:rPr lang="cs-CZ" dirty="0" err="1" smtClean="0"/>
              <a:t>Helpdesku</a:t>
            </a:r>
            <a:r>
              <a:rPr lang="cs-CZ" dirty="0" smtClean="0"/>
              <a:t> děláme?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200" dirty="0" smtClean="0"/>
              <a:t>Komunikace se studenty, zaměstnanci a uchazeči o studium</a:t>
            </a:r>
          </a:p>
          <a:p>
            <a:endParaRPr lang="cs-CZ" sz="2200" dirty="0" smtClean="0"/>
          </a:p>
          <a:p>
            <a:r>
              <a:rPr lang="cs-CZ" sz="2200" dirty="0" smtClean="0"/>
              <a:t>Řešení vybraných požadavků a Incidentů </a:t>
            </a:r>
            <a:endParaRPr lang="cs-CZ" sz="2200" dirty="0"/>
          </a:p>
          <a:p>
            <a:endParaRPr lang="cs-CZ" sz="2200" dirty="0" smtClean="0"/>
          </a:p>
          <a:p>
            <a:r>
              <a:rPr lang="cs-CZ" sz="2200" dirty="0" smtClean="0"/>
              <a:t>Delegování požadavků a incidentů na ostatní zaměstnance OIKT</a:t>
            </a:r>
          </a:p>
          <a:p>
            <a:endParaRPr lang="cs-CZ" sz="2200" dirty="0" smtClean="0"/>
          </a:p>
          <a:p>
            <a:r>
              <a:rPr lang="cs-CZ" sz="2200" dirty="0" smtClean="0"/>
              <a:t>Obsluha telefonní ústředny</a:t>
            </a:r>
          </a:p>
          <a:p>
            <a:endParaRPr lang="cs-CZ" sz="2200" dirty="0" smtClean="0"/>
          </a:p>
          <a:p>
            <a:r>
              <a:rPr lang="cs-CZ" sz="2200" dirty="0" smtClean="0"/>
              <a:t>Aktualizace databáze CZU</a:t>
            </a:r>
          </a:p>
          <a:p>
            <a:endParaRPr lang="cs-CZ" sz="2200" dirty="0" smtClean="0"/>
          </a:p>
          <a:p>
            <a:r>
              <a:rPr lang="cs-CZ" sz="2200" dirty="0" smtClean="0"/>
              <a:t>Aktualizace dokumentů na Intranetu</a:t>
            </a:r>
          </a:p>
          <a:p>
            <a:endParaRPr lang="cs-CZ" sz="2200" dirty="0" smtClean="0"/>
          </a:p>
          <a:p>
            <a:r>
              <a:rPr lang="cs-CZ" sz="2200" dirty="0" smtClean="0"/>
              <a:t>Rozesílání informačních emailů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65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4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otazy a jejich řešení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 smtClean="0"/>
              <a:t>Změny </a:t>
            </a:r>
            <a:r>
              <a:rPr lang="cs-CZ" sz="2000" dirty="0"/>
              <a:t>hesel do systému </a:t>
            </a:r>
            <a:r>
              <a:rPr lang="cs-CZ" sz="2000" dirty="0" smtClean="0"/>
              <a:t>zaměstnancům, studentům a uchazečům </a:t>
            </a:r>
          </a:p>
          <a:p>
            <a:endParaRPr lang="cs-CZ" sz="2000" dirty="0" smtClean="0"/>
          </a:p>
          <a:p>
            <a:r>
              <a:rPr lang="cs-CZ" sz="2000" dirty="0"/>
              <a:t>Zadávání požadavků na instalaci SW pro zaměstnance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/>
              <a:t>Zadávání nově vytvořených zaměstnanců do systémů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Úpravy a vkládání informací a dokumentů </a:t>
            </a:r>
            <a:r>
              <a:rPr lang="cs-CZ" sz="2000" dirty="0"/>
              <a:t>na některé weby ČZU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Nastavení Wi-Fi </a:t>
            </a:r>
            <a:r>
              <a:rPr lang="cs-CZ" sz="2000" dirty="0" err="1" smtClean="0"/>
              <a:t>eduroam</a:t>
            </a:r>
            <a:r>
              <a:rPr lang="cs-CZ" sz="2000" dirty="0" smtClean="0"/>
              <a:t> na počítačích studentů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Úprava </a:t>
            </a:r>
            <a:r>
              <a:rPr lang="cs-CZ" sz="2000" dirty="0"/>
              <a:t>informací o osobě na veřejném profilu </a:t>
            </a:r>
            <a:r>
              <a:rPr lang="cs-CZ" sz="2000" dirty="0" smtClean="0"/>
              <a:t>na </a:t>
            </a:r>
            <a:r>
              <a:rPr lang="cs-CZ" sz="2000" dirty="0"/>
              <a:t>wp.czu.cz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smtClean="0"/>
              <a:t>Atd.</a:t>
            </a:r>
          </a:p>
          <a:p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78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Sezonní problémy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 smtClean="0"/>
              <a:t>Potíže při vyplňování návratky ke studiu</a:t>
            </a:r>
          </a:p>
          <a:p>
            <a:endParaRPr lang="cs-CZ" sz="2000" dirty="0" smtClean="0"/>
          </a:p>
          <a:p>
            <a:r>
              <a:rPr lang="cs-CZ" sz="2000" dirty="0" smtClean="0"/>
              <a:t>Odevzdávání závěrečných prací v UIS</a:t>
            </a:r>
          </a:p>
          <a:p>
            <a:endParaRPr lang="cs-CZ" sz="2000" dirty="0" smtClean="0"/>
          </a:p>
          <a:p>
            <a:r>
              <a:rPr lang="cs-CZ" sz="2000" dirty="0" smtClean="0"/>
              <a:t>Potíže při přihlašování do e-přihlášky</a:t>
            </a:r>
          </a:p>
          <a:p>
            <a:endParaRPr lang="cs-CZ" sz="2000" dirty="0" smtClean="0"/>
          </a:p>
          <a:p>
            <a:r>
              <a:rPr lang="cs-CZ" sz="2000" dirty="0" smtClean="0"/>
              <a:t>Párování plateb za přihlášky</a:t>
            </a:r>
          </a:p>
          <a:p>
            <a:endParaRPr lang="cs-CZ" sz="2000" dirty="0" smtClean="0"/>
          </a:p>
          <a:p>
            <a:r>
              <a:rPr lang="cs-CZ" sz="2000" dirty="0" smtClean="0"/>
              <a:t>Schvalování fotografii studentů</a:t>
            </a:r>
          </a:p>
          <a:p>
            <a:endParaRPr lang="cs-CZ" sz="2000" dirty="0"/>
          </a:p>
          <a:p>
            <a:r>
              <a:rPr lang="cs-CZ" sz="2000" dirty="0" smtClean="0"/>
              <a:t>Potíže se zápisem do rozvrhů studentům</a:t>
            </a:r>
          </a:p>
          <a:p>
            <a:endParaRPr lang="cs-CZ" sz="2000" dirty="0"/>
          </a:p>
          <a:p>
            <a:r>
              <a:rPr lang="cs-CZ" sz="2000" dirty="0" smtClean="0"/>
              <a:t>Atd.</a:t>
            </a:r>
            <a:endParaRPr lang="cs-CZ" sz="2000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1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</a:t>
            </a:r>
            <a:r>
              <a:rPr lang="cs-CZ" dirty="0" err="1" smtClean="0"/>
              <a:t>Helpdesk</a:t>
            </a:r>
            <a:r>
              <a:rPr lang="cs-CZ" dirty="0" smtClean="0"/>
              <a:t> kontaktovat?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>
          <a:xfrm>
            <a:off x="457200" y="1565869"/>
            <a:ext cx="2458616" cy="4084838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0" smtClean="0"/>
              <a:t>Emailem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50%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obsah 6"/>
          <p:cNvSpPr>
            <a:spLocks noGrp="1"/>
          </p:cNvSpPr>
          <p:nvPr>
            <p:ph sz="half" idx="1"/>
          </p:nvPr>
        </p:nvSpPr>
        <p:spPr>
          <a:xfrm>
            <a:off x="3342692" y="1565869"/>
            <a:ext cx="2458616" cy="4084838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0" smtClean="0"/>
              <a:t>Telefonem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40%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1" name="Zástupný symbol pro obsah 6"/>
          <p:cNvSpPr>
            <a:spLocks noGrp="1"/>
          </p:cNvSpPr>
          <p:nvPr>
            <p:ph sz="half" idx="1"/>
          </p:nvPr>
        </p:nvSpPr>
        <p:spPr>
          <a:xfrm>
            <a:off x="6228184" y="1565869"/>
            <a:ext cx="2458616" cy="4084838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0" err="1" smtClean="0"/>
              <a:t>Service</a:t>
            </a:r>
            <a:r>
              <a:rPr lang="cs-CZ" sz="2000" dirty="0" smtClean="0"/>
              <a:t> </a:t>
            </a:r>
            <a:r>
              <a:rPr lang="cs-CZ" sz="2000" dirty="0" err="1" smtClean="0"/>
              <a:t>desk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10%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87" y="2387319"/>
            <a:ext cx="1269841" cy="1269841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978" y="2438244"/>
            <a:ext cx="1170044" cy="1170044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079" y="2684179"/>
            <a:ext cx="1448826" cy="67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67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Emailová komunikace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Hlavní komunikační kanál </a:t>
            </a:r>
            <a:r>
              <a:rPr lang="cs-CZ" sz="2000" dirty="0" err="1"/>
              <a:t>H</a:t>
            </a:r>
            <a:r>
              <a:rPr lang="cs-CZ" sz="2000" dirty="0" err="1" smtClean="0"/>
              <a:t>elpdesku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Odpověď nejpozději týž den, často však do 30 minut</a:t>
            </a:r>
          </a:p>
          <a:p>
            <a:endParaRPr lang="cs-CZ" sz="2000" dirty="0" smtClean="0"/>
          </a:p>
          <a:p>
            <a:r>
              <a:rPr lang="cs-CZ" sz="2000" dirty="0" smtClean="0"/>
              <a:t>Společný email pro všechny pracovníky</a:t>
            </a:r>
          </a:p>
          <a:p>
            <a:endParaRPr lang="cs-CZ" sz="2000" dirty="0" smtClean="0"/>
          </a:p>
          <a:p>
            <a:r>
              <a:rPr lang="cs-CZ" sz="2000" dirty="0" smtClean="0"/>
              <a:t>Využíván k rozesílání hromadných zpráv</a:t>
            </a:r>
          </a:p>
          <a:p>
            <a:endParaRPr lang="cs-CZ" sz="2000" dirty="0" smtClean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99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řešení</a:t>
            </a:r>
            <a:endParaRPr lang="cs-CZ" dirty="0"/>
          </a:p>
        </p:txBody>
      </p:sp>
      <p:sp>
        <p:nvSpPr>
          <p:cNvPr id="15" name="Zástupný symbol pro obsah 1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3600" dirty="0">
                <a:solidFill>
                  <a:srgbClr val="0070C0"/>
                </a:solidFill>
              </a:rPr>
              <a:t>P. </a:t>
            </a:r>
            <a:r>
              <a:rPr lang="cs-CZ" sz="3600" dirty="0" smtClean="0">
                <a:solidFill>
                  <a:srgbClr val="0070C0"/>
                </a:solidFill>
              </a:rPr>
              <a:t>XY</a:t>
            </a:r>
            <a:r>
              <a:rPr lang="cs-CZ" sz="3600" dirty="0" smtClean="0">
                <a:solidFill>
                  <a:srgbClr val="0070C0"/>
                </a:solidFill>
              </a:rPr>
              <a:t>:</a:t>
            </a:r>
            <a:endParaRPr lang="cs-CZ" sz="36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600" dirty="0"/>
              <a:t>Dobrý den, </a:t>
            </a:r>
          </a:p>
          <a:p>
            <a:pPr marL="400050" lvl="1" indent="0">
              <a:buNone/>
            </a:pPr>
            <a:r>
              <a:rPr lang="cs-CZ" sz="3600" dirty="0"/>
              <a:t>nefunguje mi přihlášení do systému přihlášek.</a:t>
            </a:r>
          </a:p>
          <a:p>
            <a:pPr marL="400050" lvl="1" indent="0">
              <a:buNone/>
            </a:pPr>
            <a:r>
              <a:rPr lang="cs-CZ" sz="3600" dirty="0"/>
              <a:t>Přihlašovací jméno je 10448</a:t>
            </a:r>
          </a:p>
          <a:p>
            <a:pPr marL="400050" lvl="1" indent="0">
              <a:buNone/>
            </a:pPr>
            <a:r>
              <a:rPr lang="cs-CZ" sz="3600" dirty="0"/>
              <a:t>Prosím o pomoc.</a:t>
            </a:r>
          </a:p>
          <a:p>
            <a:pPr marL="400050" lvl="1" indent="0">
              <a:buNone/>
            </a:pPr>
            <a:r>
              <a:rPr lang="cs-CZ" sz="3600" dirty="0"/>
              <a:t> </a:t>
            </a:r>
          </a:p>
          <a:p>
            <a:pPr marL="400050" lvl="1" indent="0">
              <a:buNone/>
            </a:pPr>
            <a:r>
              <a:rPr lang="cs-CZ" sz="3600" dirty="0"/>
              <a:t>Děkuji.</a:t>
            </a:r>
          </a:p>
          <a:p>
            <a:pPr marL="400050" lvl="1" indent="0">
              <a:buNone/>
            </a:pPr>
            <a:r>
              <a:rPr lang="cs-CZ" sz="3600" dirty="0" smtClean="0"/>
              <a:t>P.XY</a:t>
            </a:r>
            <a:endParaRPr lang="cs-CZ" sz="3600" dirty="0"/>
          </a:p>
          <a:p>
            <a:pPr marL="400050" lvl="1" indent="0">
              <a:buNone/>
            </a:pPr>
            <a:r>
              <a:rPr lang="cs-CZ" sz="3600" dirty="0" err="1"/>
              <a:t>r.č</a:t>
            </a:r>
            <a:r>
              <a:rPr lang="cs-CZ" sz="3600" dirty="0"/>
              <a:t>. </a:t>
            </a:r>
            <a:r>
              <a:rPr lang="cs-CZ" sz="3600" u="sng" dirty="0" err="1" smtClean="0"/>
              <a:t>xxxxxxxxxx</a:t>
            </a:r>
            <a:endParaRPr lang="cs-CZ" sz="3600" dirty="0"/>
          </a:p>
          <a:p>
            <a:pPr marL="400050" lvl="1" indent="0">
              <a:buNone/>
            </a:pPr>
            <a:r>
              <a:rPr lang="cs-CZ" sz="3600" dirty="0"/>
              <a:t> </a:t>
            </a:r>
          </a:p>
        </p:txBody>
      </p:sp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22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100" dirty="0" err="1">
                <a:solidFill>
                  <a:srgbClr val="FF0000"/>
                </a:solidFill>
              </a:rPr>
              <a:t>Helpdesk</a:t>
            </a:r>
            <a:r>
              <a:rPr lang="cs-CZ" sz="3100" dirty="0">
                <a:solidFill>
                  <a:srgbClr val="FF0000"/>
                </a:solidFill>
              </a:rPr>
              <a:t>:</a:t>
            </a:r>
          </a:p>
          <a:p>
            <a:pPr marL="400050" lvl="1" indent="0">
              <a:buNone/>
            </a:pPr>
            <a:r>
              <a:rPr lang="cs-CZ" sz="3100" dirty="0"/>
              <a:t>Dobrý den,</a:t>
            </a:r>
            <a:br>
              <a:rPr lang="cs-CZ" sz="3100" dirty="0"/>
            </a:br>
            <a:r>
              <a:rPr lang="cs-CZ" sz="3100" dirty="0"/>
              <a:t>změnil jsem jej na prvních 6 číslic z Vašeho rodného čísla.</a:t>
            </a:r>
          </a:p>
          <a:p>
            <a:pPr marL="400050" lvl="1" indent="0">
              <a:buNone/>
            </a:pPr>
            <a:r>
              <a:rPr lang="cs-CZ" sz="3100" dirty="0"/>
              <a:t>S pozdravem Antonín Borák</a:t>
            </a:r>
          </a:p>
          <a:p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400" dirty="0">
                <a:solidFill>
                  <a:srgbClr val="0070C0"/>
                </a:solidFill>
              </a:rPr>
              <a:t>P. </a:t>
            </a:r>
            <a:r>
              <a:rPr lang="cs-CZ" sz="3400" dirty="0" smtClean="0">
                <a:solidFill>
                  <a:srgbClr val="0070C0"/>
                </a:solidFill>
              </a:rPr>
              <a:t>XY</a:t>
            </a:r>
            <a:r>
              <a:rPr lang="cs-CZ" sz="3400" dirty="0" smtClean="0">
                <a:solidFill>
                  <a:srgbClr val="0070C0"/>
                </a:solidFill>
              </a:rPr>
              <a:t>:</a:t>
            </a:r>
            <a:endParaRPr lang="cs-CZ" sz="34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cs-CZ" sz="3400" dirty="0"/>
              <a:t>Dobrý den, </a:t>
            </a:r>
            <a:br>
              <a:rPr lang="cs-CZ" sz="3400" dirty="0"/>
            </a:br>
            <a:r>
              <a:rPr lang="cs-CZ" sz="3400" dirty="0"/>
              <a:t>tak to bohužel stále nejde, znovu jsem vygeneroval nové heslo a </a:t>
            </a:r>
            <a:br>
              <a:rPr lang="cs-CZ" sz="3400" dirty="0"/>
            </a:br>
            <a:r>
              <a:rPr lang="cs-CZ" sz="3400" dirty="0"/>
              <a:t>nepřihlásím </a:t>
            </a:r>
            <a:br>
              <a:rPr lang="cs-CZ" sz="3400" dirty="0"/>
            </a:br>
            <a:r>
              <a:rPr lang="cs-CZ" sz="3400" dirty="0"/>
              <a:t>se. </a:t>
            </a:r>
            <a:br>
              <a:rPr lang="cs-CZ" sz="3400" dirty="0"/>
            </a:br>
            <a:r>
              <a:rPr lang="cs-CZ" sz="3400" dirty="0"/>
              <a:t>Ještě pomůžete? </a:t>
            </a:r>
            <a:br>
              <a:rPr lang="cs-CZ" sz="3400" dirty="0"/>
            </a:br>
            <a:r>
              <a:rPr lang="cs-CZ" sz="3400" dirty="0"/>
              <a:t/>
            </a:r>
            <a:br>
              <a:rPr lang="cs-CZ" sz="3400" dirty="0"/>
            </a:br>
            <a:r>
              <a:rPr lang="cs-CZ" sz="3400" dirty="0"/>
              <a:t>Děkuji </a:t>
            </a:r>
            <a:br>
              <a:rPr lang="cs-CZ" sz="3400" dirty="0"/>
            </a:br>
            <a:r>
              <a:rPr lang="cs-CZ" sz="3400" dirty="0" smtClean="0"/>
              <a:t>P.XY</a:t>
            </a:r>
            <a:endParaRPr lang="cs-CZ" sz="3400" dirty="0"/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7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ZU_55">
  <a:themeElements>
    <a:clrScheme name="Vlastní 16">
      <a:dk1>
        <a:srgbClr val="CDC8A8"/>
      </a:dk1>
      <a:lt1>
        <a:sysClr val="window" lastClr="FFFFFF"/>
      </a:lt1>
      <a:dk2>
        <a:srgbClr val="259381"/>
      </a:dk2>
      <a:lt2>
        <a:srgbClr val="EEECE1"/>
      </a:lt2>
      <a:accent1>
        <a:srgbClr val="19A77B"/>
      </a:accent1>
      <a:accent2>
        <a:srgbClr val="C4BD97"/>
      </a:accent2>
      <a:accent3>
        <a:srgbClr val="117556"/>
      </a:accent3>
      <a:accent4>
        <a:srgbClr val="494429"/>
      </a:accent4>
      <a:accent5>
        <a:srgbClr val="DDD9C3"/>
      </a:accent5>
      <a:accent6>
        <a:srgbClr val="0F3D35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í návrh">
  <a:themeElements>
    <a:clrScheme name="Vlastní 17">
      <a:dk1>
        <a:srgbClr val="080704"/>
      </a:dk1>
      <a:lt1>
        <a:sysClr val="window" lastClr="FFFFFF"/>
      </a:lt1>
      <a:dk2>
        <a:srgbClr val="19A77B"/>
      </a:dk2>
      <a:lt2>
        <a:srgbClr val="EEECE1"/>
      </a:lt2>
      <a:accent1>
        <a:srgbClr val="1AAE80"/>
      </a:accent1>
      <a:accent2>
        <a:srgbClr val="C4BD97"/>
      </a:accent2>
      <a:accent3>
        <a:srgbClr val="117556"/>
      </a:accent3>
      <a:accent4>
        <a:srgbClr val="494429"/>
      </a:accent4>
      <a:accent5>
        <a:srgbClr val="EEECE1"/>
      </a:accent5>
      <a:accent6>
        <a:srgbClr val="259381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CZU_C1_CZ</Template>
  <TotalTime>16788</TotalTime>
  <Words>297</Words>
  <Application>Microsoft Office PowerPoint</Application>
  <PresentationFormat>Předvádění na obrazovce (4:3)</PresentationFormat>
  <Paragraphs>124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CZU_55</vt:lpstr>
      <vt:lpstr>Vlastní návrh</vt:lpstr>
      <vt:lpstr>Helpdesk OIKT</vt:lpstr>
      <vt:lpstr>Co na Helpdesku děláme?</vt:lpstr>
      <vt:lpstr>Dotazy a jejich řešení</vt:lpstr>
      <vt:lpstr>Sezonní problémy</vt:lpstr>
      <vt:lpstr>Jak Helpdesk kontaktovat?</vt:lpstr>
      <vt:lpstr>Emailová komunikace</vt:lpstr>
      <vt:lpstr>Příklad řešení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Landesk</vt:lpstr>
      <vt:lpstr>Landesk</vt:lpstr>
      <vt:lpstr>Děkujeme za pozornost</vt:lpstr>
    </vt:vector>
  </TitlesOfParts>
  <Company>ČZU v Praze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Mobilní zařízení pro ČZU</dc:title>
  <dc:creator>oiktadmin</dc:creator>
  <cp:lastModifiedBy>Anděl Jakub</cp:lastModifiedBy>
  <cp:revision>98</cp:revision>
  <dcterms:created xsi:type="dcterms:W3CDTF">2017-03-29T11:42:07Z</dcterms:created>
  <dcterms:modified xsi:type="dcterms:W3CDTF">2017-09-13T12:35:22Z</dcterms:modified>
</cp:coreProperties>
</file>