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sldIdLst>
    <p:sldId id="256" r:id="rId3"/>
    <p:sldId id="257" r:id="rId4"/>
    <p:sldId id="258" r:id="rId5"/>
    <p:sldId id="262" r:id="rId6"/>
    <p:sldId id="261" r:id="rId7"/>
    <p:sldId id="264" r:id="rId8"/>
    <p:sldId id="263" r:id="rId9"/>
    <p:sldId id="265" r:id="rId10"/>
    <p:sldId id="266" r:id="rId11"/>
    <p:sldId id="267" r:id="rId12"/>
    <p:sldId id="268" r:id="rId13"/>
    <p:sldId id="269" r:id="rId14"/>
    <p:sldId id="270" r:id="rId15"/>
    <p:sldId id="271" r:id="rId16"/>
    <p:sldId id="279" r:id="rId17"/>
    <p:sldId id="280" r:id="rId18"/>
    <p:sldId id="281" r:id="rId19"/>
    <p:sldId id="274" r:id="rId20"/>
    <p:sldId id="283" r:id="rId21"/>
    <p:sldId id="288" r:id="rId22"/>
    <p:sldId id="282" r:id="rId23"/>
    <p:sldId id="273" r:id="rId24"/>
    <p:sldId id="286" r:id="rId25"/>
    <p:sldId id="285" r:id="rId26"/>
    <p:sldId id="276" r:id="rId27"/>
    <p:sldId id="277" r:id="rId28"/>
    <p:sldId id="278" r:id="rId29"/>
    <p:sldId id="289" r:id="rId30"/>
    <p:sldId id="290" r:id="rId31"/>
    <p:sldId id="291" r:id="rId32"/>
    <p:sldId id="292" r:id="rId33"/>
    <p:sldId id="293" r:id="rId34"/>
    <p:sldId id="294" r:id="rId35"/>
    <p:sldId id="295" r:id="rId36"/>
    <p:sldId id="275" r:id="rId37"/>
    <p:sldId id="272" r:id="rId38"/>
    <p:sldId id="287" r:id="rId39"/>
    <p:sldId id="259" r:id="rId4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88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4" d="100"/>
          <a:sy n="124" d="100"/>
        </p:scale>
        <p:origin x="122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tránka prezentace">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3717032"/>
            <a:ext cx="7772400" cy="1008112"/>
          </a:xfrm>
        </p:spPr>
        <p:txBody>
          <a:bodyPr anchor="ctr" anchorCtr="0">
            <a:noAutofit/>
          </a:bodyPr>
          <a:lstStyle>
            <a:lvl1pPr>
              <a:defRPr sz="4000" b="1">
                <a:solidFill>
                  <a:schemeClr val="bg1"/>
                </a:solidFill>
                <a:effectLst/>
              </a:defRPr>
            </a:lvl1pPr>
          </a:lstStyle>
          <a:p>
            <a:r>
              <a:rPr lang="cs-CZ" smtClean="0"/>
              <a:t>Kliknutím lze upravit styl.</a:t>
            </a:r>
            <a:endParaRPr lang="cs-CZ" dirty="0"/>
          </a:p>
        </p:txBody>
      </p:sp>
      <p:sp>
        <p:nvSpPr>
          <p:cNvPr id="3" name="Podnadpis 2"/>
          <p:cNvSpPr>
            <a:spLocks noGrp="1"/>
          </p:cNvSpPr>
          <p:nvPr>
            <p:ph type="subTitle" idx="1"/>
          </p:nvPr>
        </p:nvSpPr>
        <p:spPr>
          <a:xfrm>
            <a:off x="1331640" y="4772744"/>
            <a:ext cx="6400800" cy="960512"/>
          </a:xfrm>
        </p:spPr>
        <p:txBody>
          <a:bodyPr>
            <a:noAutofit/>
          </a:bodyPr>
          <a:lstStyle>
            <a:lvl1pPr marL="0" indent="0" algn="ctr">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můžete upravit styl předlohy.</a:t>
            </a:r>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692696"/>
            <a:ext cx="3008313" cy="742404"/>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692695"/>
            <a:ext cx="5111750" cy="51125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1"/>
            <a:ext cx="3008313" cy="43701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8" name="Zástupný symbol pro text 4"/>
          <p:cNvSpPr>
            <a:spLocks noGrp="1"/>
          </p:cNvSpPr>
          <p:nvPr>
            <p:ph type="body" sz="quarter" idx="10"/>
          </p:nvPr>
        </p:nvSpPr>
        <p:spPr>
          <a:xfrm>
            <a:off x="1476374" y="6308551"/>
            <a:ext cx="4679801" cy="287337"/>
          </a:xfrm>
        </p:spPr>
        <p:txBody>
          <a:bodyPr anchor="ctr" anchorCtr="0">
            <a:noAutofit/>
          </a:bodyPr>
          <a:lstStyle>
            <a:lvl1pPr>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cs-CZ" dirty="0" smtClean="0"/>
              <a:t>Klepnutím lze upravit styly předlohy textu.</a:t>
            </a:r>
            <a:endParaRPr lang="cs-CZ" dirty="0"/>
          </a:p>
        </p:txBody>
      </p:sp>
      <p:sp>
        <p:nvSpPr>
          <p:cNvPr id="9" name="Zástupný symbol pro text 6"/>
          <p:cNvSpPr>
            <a:spLocks noGrp="1"/>
          </p:cNvSpPr>
          <p:nvPr>
            <p:ph type="body" sz="quarter" idx="11" hasCustomPrompt="1"/>
          </p:nvPr>
        </p:nvSpPr>
        <p:spPr>
          <a:xfrm>
            <a:off x="1476375" y="6595888"/>
            <a:ext cx="4679950" cy="217488"/>
          </a:xfrm>
        </p:spPr>
        <p:txBody>
          <a:bodyPr anchor="ctr" anchorCtr="0">
            <a:noAutofit/>
          </a:bodyPr>
          <a:lstStyle>
            <a:lvl1pPr>
              <a:buNone/>
              <a:defRPr sz="12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smtClean="0"/>
              <a:t>Jméno Příjmení</a:t>
            </a:r>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92695"/>
            <a:ext cx="5486400" cy="40348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5819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8" name="Zástupný symbol pro text 4"/>
          <p:cNvSpPr>
            <a:spLocks noGrp="1"/>
          </p:cNvSpPr>
          <p:nvPr>
            <p:ph type="body" sz="quarter" idx="10"/>
          </p:nvPr>
        </p:nvSpPr>
        <p:spPr>
          <a:xfrm>
            <a:off x="1476374" y="6308551"/>
            <a:ext cx="4679801" cy="287337"/>
          </a:xfrm>
        </p:spPr>
        <p:txBody>
          <a:bodyPr anchor="ctr" anchorCtr="0">
            <a:noAutofit/>
          </a:bodyPr>
          <a:lstStyle>
            <a:lvl1pPr>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cs-CZ" dirty="0" smtClean="0"/>
              <a:t>Klepnutím lze upravit styly předlohy textu.</a:t>
            </a:r>
            <a:endParaRPr lang="cs-CZ" dirty="0"/>
          </a:p>
        </p:txBody>
      </p:sp>
      <p:sp>
        <p:nvSpPr>
          <p:cNvPr id="9" name="Zástupný symbol pro text 6"/>
          <p:cNvSpPr>
            <a:spLocks noGrp="1"/>
          </p:cNvSpPr>
          <p:nvPr>
            <p:ph type="body" sz="quarter" idx="11" hasCustomPrompt="1"/>
          </p:nvPr>
        </p:nvSpPr>
        <p:spPr>
          <a:xfrm>
            <a:off x="1476375" y="6595888"/>
            <a:ext cx="4679950" cy="217488"/>
          </a:xfrm>
        </p:spPr>
        <p:txBody>
          <a:bodyPr anchor="ctr" anchorCtr="0">
            <a:noAutofit/>
          </a:bodyPr>
          <a:lstStyle>
            <a:lvl1pPr>
              <a:buNone/>
              <a:defRPr sz="12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smtClean="0"/>
              <a:t>Jméno Příjmení</a:t>
            </a:r>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text 4"/>
          <p:cNvSpPr>
            <a:spLocks noGrp="1"/>
          </p:cNvSpPr>
          <p:nvPr>
            <p:ph type="body" sz="quarter" idx="10"/>
          </p:nvPr>
        </p:nvSpPr>
        <p:spPr>
          <a:xfrm>
            <a:off x="1476374" y="6308551"/>
            <a:ext cx="4679801" cy="287337"/>
          </a:xfrm>
        </p:spPr>
        <p:txBody>
          <a:bodyPr anchor="ctr" anchorCtr="0">
            <a:noAutofit/>
          </a:bodyPr>
          <a:lstStyle>
            <a:lvl1pPr>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cs-CZ" dirty="0" smtClean="0"/>
              <a:t>Klepnutím lze upravit styly předlohy textu.</a:t>
            </a:r>
            <a:endParaRPr lang="cs-CZ" dirty="0"/>
          </a:p>
        </p:txBody>
      </p:sp>
      <p:sp>
        <p:nvSpPr>
          <p:cNvPr id="8" name="Zástupný symbol pro text 6"/>
          <p:cNvSpPr>
            <a:spLocks noGrp="1"/>
          </p:cNvSpPr>
          <p:nvPr>
            <p:ph type="body" sz="quarter" idx="11" hasCustomPrompt="1"/>
          </p:nvPr>
        </p:nvSpPr>
        <p:spPr>
          <a:xfrm>
            <a:off x="1476375" y="6595888"/>
            <a:ext cx="4679950" cy="217488"/>
          </a:xfrm>
        </p:spPr>
        <p:txBody>
          <a:bodyPr anchor="ctr" anchorCtr="0">
            <a:noAutofit/>
          </a:bodyPr>
          <a:lstStyle>
            <a:lvl1pPr>
              <a:buNone/>
              <a:defRPr sz="12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smtClean="0"/>
              <a:t>Jméno Příjmení</a:t>
            </a:r>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2057400" cy="5458618"/>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9"/>
            <a:ext cx="6019800" cy="5458618"/>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text 4"/>
          <p:cNvSpPr>
            <a:spLocks noGrp="1"/>
          </p:cNvSpPr>
          <p:nvPr>
            <p:ph type="body" sz="quarter" idx="10"/>
          </p:nvPr>
        </p:nvSpPr>
        <p:spPr>
          <a:xfrm>
            <a:off x="1476374" y="6308551"/>
            <a:ext cx="4679801" cy="287337"/>
          </a:xfrm>
        </p:spPr>
        <p:txBody>
          <a:bodyPr anchor="ctr" anchorCtr="0">
            <a:noAutofit/>
          </a:bodyPr>
          <a:lstStyle>
            <a:lvl1pPr>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cs-CZ" dirty="0" smtClean="0"/>
              <a:t>Klepnutím lze upravit styly předlohy textu.</a:t>
            </a:r>
            <a:endParaRPr lang="cs-CZ" dirty="0"/>
          </a:p>
        </p:txBody>
      </p:sp>
      <p:sp>
        <p:nvSpPr>
          <p:cNvPr id="8" name="Zástupný symbol pro text 6"/>
          <p:cNvSpPr>
            <a:spLocks noGrp="1"/>
          </p:cNvSpPr>
          <p:nvPr>
            <p:ph type="body" sz="quarter" idx="11" hasCustomPrompt="1"/>
          </p:nvPr>
        </p:nvSpPr>
        <p:spPr>
          <a:xfrm>
            <a:off x="1476375" y="6595888"/>
            <a:ext cx="4679950" cy="217488"/>
          </a:xfrm>
        </p:spPr>
        <p:txBody>
          <a:bodyPr anchor="ctr" anchorCtr="0">
            <a:noAutofit/>
          </a:bodyPr>
          <a:lstStyle>
            <a:lvl1pPr>
              <a:buNone/>
              <a:defRPr sz="12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smtClean="0"/>
              <a:t>Jméno Příjmení</a:t>
            </a:r>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děkování">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67544" y="3726160"/>
            <a:ext cx="8229600" cy="1143000"/>
          </a:xfrm>
        </p:spPr>
        <p:txBody>
          <a:bodyPr>
            <a:noAutofit/>
          </a:bodyPr>
          <a:lstStyle>
            <a:lvl1pPr>
              <a:defRPr sz="4000" b="1" baseline="0">
                <a:solidFill>
                  <a:schemeClr val="bg1"/>
                </a:solidFill>
              </a:defRPr>
            </a:lvl1pPr>
          </a:lstStyle>
          <a:p>
            <a:r>
              <a:rPr lang="cs-CZ" dirty="0" smtClean="0"/>
              <a:t>Poděkování / Kontakt…</a:t>
            </a:r>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text 4"/>
          <p:cNvSpPr>
            <a:spLocks noGrp="1"/>
          </p:cNvSpPr>
          <p:nvPr>
            <p:ph type="body" sz="quarter" idx="10"/>
          </p:nvPr>
        </p:nvSpPr>
        <p:spPr>
          <a:xfrm>
            <a:off x="1476374" y="6308551"/>
            <a:ext cx="4679801" cy="287337"/>
          </a:xfrm>
        </p:spPr>
        <p:txBody>
          <a:bodyPr anchor="ctr" anchorCtr="0">
            <a:noAutofit/>
          </a:bodyPr>
          <a:lstStyle>
            <a:lvl1pPr>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cs-CZ" dirty="0" smtClean="0"/>
              <a:t>Klepnutím lze upravit styly předlohy textu.</a:t>
            </a:r>
            <a:endParaRPr lang="cs-CZ" dirty="0"/>
          </a:p>
        </p:txBody>
      </p:sp>
      <p:sp>
        <p:nvSpPr>
          <p:cNvPr id="8" name="Zástupný symbol pro text 6"/>
          <p:cNvSpPr>
            <a:spLocks noGrp="1"/>
          </p:cNvSpPr>
          <p:nvPr>
            <p:ph type="body" sz="quarter" idx="11" hasCustomPrompt="1"/>
          </p:nvPr>
        </p:nvSpPr>
        <p:spPr>
          <a:xfrm>
            <a:off x="1476375" y="6595888"/>
            <a:ext cx="4679950" cy="217488"/>
          </a:xfrm>
        </p:spPr>
        <p:txBody>
          <a:bodyPr anchor="ctr" anchorCtr="0">
            <a:noAutofit/>
          </a:bodyPr>
          <a:lstStyle>
            <a:lvl1pPr>
              <a:buNone/>
              <a:defRPr sz="12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smtClean="0"/>
              <a:t>Jméno Příjmení</a:t>
            </a:r>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8" name="Zástupný symbol pro text 4"/>
          <p:cNvSpPr>
            <a:spLocks noGrp="1"/>
          </p:cNvSpPr>
          <p:nvPr>
            <p:ph type="body" sz="quarter" idx="10"/>
          </p:nvPr>
        </p:nvSpPr>
        <p:spPr>
          <a:xfrm>
            <a:off x="1476374" y="6308551"/>
            <a:ext cx="4679801" cy="287337"/>
          </a:xfrm>
        </p:spPr>
        <p:txBody>
          <a:bodyPr anchor="ctr" anchorCtr="0">
            <a:noAutofit/>
          </a:bodyPr>
          <a:lstStyle>
            <a:lvl1pPr>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cs-CZ" dirty="0" smtClean="0"/>
              <a:t>Klepnutím lze upravit styly předlohy textu.</a:t>
            </a:r>
            <a:endParaRPr lang="cs-CZ" dirty="0"/>
          </a:p>
        </p:txBody>
      </p:sp>
      <p:sp>
        <p:nvSpPr>
          <p:cNvPr id="9" name="Zástupný symbol pro text 6"/>
          <p:cNvSpPr>
            <a:spLocks noGrp="1"/>
          </p:cNvSpPr>
          <p:nvPr>
            <p:ph type="body" sz="quarter" idx="11" hasCustomPrompt="1"/>
          </p:nvPr>
        </p:nvSpPr>
        <p:spPr>
          <a:xfrm>
            <a:off x="1476375" y="6595888"/>
            <a:ext cx="4679950" cy="217488"/>
          </a:xfrm>
        </p:spPr>
        <p:txBody>
          <a:bodyPr anchor="ctr" anchorCtr="0">
            <a:noAutofit/>
          </a:bodyPr>
          <a:lstStyle>
            <a:lvl1pPr>
              <a:buNone/>
              <a:defRPr sz="12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smtClean="0"/>
              <a:t>Jméno Příjmení</a:t>
            </a:r>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7" name="Zástupný symbol pro text 4"/>
          <p:cNvSpPr>
            <a:spLocks noGrp="1"/>
          </p:cNvSpPr>
          <p:nvPr>
            <p:ph type="body" sz="quarter" idx="10"/>
          </p:nvPr>
        </p:nvSpPr>
        <p:spPr>
          <a:xfrm>
            <a:off x="1476374" y="6308551"/>
            <a:ext cx="4679801" cy="287337"/>
          </a:xfrm>
        </p:spPr>
        <p:txBody>
          <a:bodyPr anchor="ctr" anchorCtr="0">
            <a:noAutofit/>
          </a:bodyPr>
          <a:lstStyle>
            <a:lvl1pPr>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cs-CZ" dirty="0" smtClean="0"/>
              <a:t>Klepnutím lze upravit styly předlohy textu.</a:t>
            </a:r>
            <a:endParaRPr lang="cs-CZ" dirty="0"/>
          </a:p>
        </p:txBody>
      </p:sp>
      <p:sp>
        <p:nvSpPr>
          <p:cNvPr id="8" name="Zástupný symbol pro text 6"/>
          <p:cNvSpPr>
            <a:spLocks noGrp="1"/>
          </p:cNvSpPr>
          <p:nvPr>
            <p:ph type="body" sz="quarter" idx="11" hasCustomPrompt="1"/>
          </p:nvPr>
        </p:nvSpPr>
        <p:spPr>
          <a:xfrm>
            <a:off x="1476375" y="6595888"/>
            <a:ext cx="4679950" cy="217488"/>
          </a:xfrm>
        </p:spPr>
        <p:txBody>
          <a:bodyPr anchor="ctr" anchorCtr="0">
            <a:noAutofit/>
          </a:bodyPr>
          <a:lstStyle>
            <a:lvl1pPr>
              <a:buNone/>
              <a:defRPr sz="12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smtClean="0"/>
              <a:t>Jméno Příjmení</a:t>
            </a:r>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12474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obsah 3"/>
          <p:cNvSpPr>
            <a:spLocks noGrp="1"/>
          </p:cNvSpPr>
          <p:nvPr>
            <p:ph sz="half" idx="2"/>
          </p:nvPr>
        </p:nvSpPr>
        <p:spPr>
          <a:xfrm>
            <a:off x="4648200" y="112474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8" name="Zástupný symbol pro text 4"/>
          <p:cNvSpPr>
            <a:spLocks noGrp="1"/>
          </p:cNvSpPr>
          <p:nvPr>
            <p:ph type="body" sz="quarter" idx="10"/>
          </p:nvPr>
        </p:nvSpPr>
        <p:spPr>
          <a:xfrm>
            <a:off x="1476374" y="6308551"/>
            <a:ext cx="4679801" cy="287337"/>
          </a:xfrm>
        </p:spPr>
        <p:txBody>
          <a:bodyPr anchor="ctr" anchorCtr="0">
            <a:noAutofit/>
          </a:bodyPr>
          <a:lstStyle>
            <a:lvl1pPr>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cs-CZ" dirty="0" smtClean="0"/>
              <a:t>Klepnutím lze upravit styly předlohy textu.</a:t>
            </a:r>
            <a:endParaRPr lang="cs-CZ" dirty="0"/>
          </a:p>
        </p:txBody>
      </p:sp>
      <p:sp>
        <p:nvSpPr>
          <p:cNvPr id="9" name="Zástupný symbol pro text 6"/>
          <p:cNvSpPr>
            <a:spLocks noGrp="1"/>
          </p:cNvSpPr>
          <p:nvPr>
            <p:ph type="body" sz="quarter" idx="11" hasCustomPrompt="1"/>
          </p:nvPr>
        </p:nvSpPr>
        <p:spPr>
          <a:xfrm>
            <a:off x="1476375" y="6595888"/>
            <a:ext cx="4679950" cy="217488"/>
          </a:xfrm>
        </p:spPr>
        <p:txBody>
          <a:bodyPr anchor="ctr" anchorCtr="0">
            <a:noAutofit/>
          </a:bodyPr>
          <a:lstStyle>
            <a:lvl1pPr>
              <a:buNone/>
              <a:defRPr sz="12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smtClean="0"/>
              <a:t>Jméno Příjmení</a:t>
            </a:r>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19675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844824"/>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19675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smtClean="0"/>
              <a:t>Klepnutím lze upravit styly předlohy textu.</a:t>
            </a:r>
          </a:p>
        </p:txBody>
      </p:sp>
      <p:sp>
        <p:nvSpPr>
          <p:cNvPr id="6" name="Zástupný symbol pro obsah 5"/>
          <p:cNvSpPr>
            <a:spLocks noGrp="1"/>
          </p:cNvSpPr>
          <p:nvPr>
            <p:ph sz="quarter" idx="4"/>
          </p:nvPr>
        </p:nvSpPr>
        <p:spPr>
          <a:xfrm>
            <a:off x="4645025" y="1844824"/>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10" name="Zástupný symbol pro text 4"/>
          <p:cNvSpPr>
            <a:spLocks noGrp="1"/>
          </p:cNvSpPr>
          <p:nvPr>
            <p:ph type="body" sz="quarter" idx="10"/>
          </p:nvPr>
        </p:nvSpPr>
        <p:spPr>
          <a:xfrm>
            <a:off x="1476374" y="6308551"/>
            <a:ext cx="4679801" cy="287337"/>
          </a:xfrm>
        </p:spPr>
        <p:txBody>
          <a:bodyPr anchor="ctr" anchorCtr="0">
            <a:noAutofit/>
          </a:bodyPr>
          <a:lstStyle>
            <a:lvl1pPr>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cs-CZ" dirty="0" smtClean="0"/>
              <a:t>Klepnutím lze upravit styly předlohy textu.</a:t>
            </a:r>
            <a:endParaRPr lang="cs-CZ" dirty="0"/>
          </a:p>
        </p:txBody>
      </p:sp>
      <p:sp>
        <p:nvSpPr>
          <p:cNvPr id="11" name="Zástupný symbol pro text 6"/>
          <p:cNvSpPr>
            <a:spLocks noGrp="1"/>
          </p:cNvSpPr>
          <p:nvPr>
            <p:ph type="body" sz="quarter" idx="11" hasCustomPrompt="1"/>
          </p:nvPr>
        </p:nvSpPr>
        <p:spPr>
          <a:xfrm>
            <a:off x="1476375" y="6595888"/>
            <a:ext cx="4679950" cy="217488"/>
          </a:xfrm>
        </p:spPr>
        <p:txBody>
          <a:bodyPr anchor="ctr" anchorCtr="0">
            <a:noAutofit/>
          </a:bodyPr>
          <a:lstStyle>
            <a:lvl1pPr>
              <a:buNone/>
              <a:defRPr sz="12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smtClean="0"/>
              <a:t>Jméno Příjmení</a:t>
            </a:r>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6" name="Zástupný symbol pro text 4"/>
          <p:cNvSpPr>
            <a:spLocks noGrp="1"/>
          </p:cNvSpPr>
          <p:nvPr>
            <p:ph type="body" sz="quarter" idx="10"/>
          </p:nvPr>
        </p:nvSpPr>
        <p:spPr>
          <a:xfrm>
            <a:off x="1476374" y="6308551"/>
            <a:ext cx="4679801" cy="287337"/>
          </a:xfrm>
        </p:spPr>
        <p:txBody>
          <a:bodyPr anchor="ctr" anchorCtr="0">
            <a:noAutofit/>
          </a:bodyPr>
          <a:lstStyle>
            <a:lvl1pPr>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cs-CZ" dirty="0" smtClean="0"/>
              <a:t>Klepnutím lze upravit styly předlohy textu.</a:t>
            </a:r>
            <a:endParaRPr lang="cs-CZ" dirty="0"/>
          </a:p>
        </p:txBody>
      </p:sp>
      <p:sp>
        <p:nvSpPr>
          <p:cNvPr id="7" name="Zástupný symbol pro text 6"/>
          <p:cNvSpPr>
            <a:spLocks noGrp="1"/>
          </p:cNvSpPr>
          <p:nvPr>
            <p:ph type="body" sz="quarter" idx="11" hasCustomPrompt="1"/>
          </p:nvPr>
        </p:nvSpPr>
        <p:spPr>
          <a:xfrm>
            <a:off x="1476375" y="6595888"/>
            <a:ext cx="4679950" cy="217488"/>
          </a:xfrm>
        </p:spPr>
        <p:txBody>
          <a:bodyPr anchor="ctr" anchorCtr="0">
            <a:noAutofit/>
          </a:bodyPr>
          <a:lstStyle>
            <a:lvl1pPr>
              <a:buNone/>
              <a:defRPr sz="12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smtClean="0"/>
              <a:t>Jméno Příjmení</a:t>
            </a:r>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5" name="Zástupný symbol pro text 4"/>
          <p:cNvSpPr>
            <a:spLocks noGrp="1"/>
          </p:cNvSpPr>
          <p:nvPr>
            <p:ph type="body" sz="quarter" idx="10"/>
          </p:nvPr>
        </p:nvSpPr>
        <p:spPr>
          <a:xfrm>
            <a:off x="1476374" y="6308551"/>
            <a:ext cx="4679801" cy="287337"/>
          </a:xfrm>
        </p:spPr>
        <p:txBody>
          <a:bodyPr anchor="ctr" anchorCtr="0">
            <a:noAutofit/>
          </a:bodyPr>
          <a:lstStyle>
            <a:lvl1pPr>
              <a:buNone/>
              <a:defRPr sz="1600" b="1">
                <a:solidFill>
                  <a:schemeClr val="bg1"/>
                </a:solidFill>
              </a:defRPr>
            </a:lvl1pPr>
            <a:lvl2pPr>
              <a:defRPr sz="1600" b="1">
                <a:solidFill>
                  <a:schemeClr val="bg1"/>
                </a:solidFill>
              </a:defRPr>
            </a:lvl2pPr>
            <a:lvl3pPr>
              <a:defRPr sz="1600" b="1">
                <a:solidFill>
                  <a:schemeClr val="bg1"/>
                </a:solidFill>
              </a:defRPr>
            </a:lvl3pPr>
            <a:lvl4pPr>
              <a:defRPr sz="1600" b="1">
                <a:solidFill>
                  <a:schemeClr val="bg1"/>
                </a:solidFill>
              </a:defRPr>
            </a:lvl4pPr>
            <a:lvl5pPr>
              <a:defRPr sz="1600" b="1">
                <a:solidFill>
                  <a:schemeClr val="bg1"/>
                </a:solidFill>
              </a:defRPr>
            </a:lvl5pPr>
          </a:lstStyle>
          <a:p>
            <a:pPr lvl="0"/>
            <a:r>
              <a:rPr lang="cs-CZ" dirty="0" smtClean="0"/>
              <a:t>Klepnutím lze upravit styly předlohy textu.</a:t>
            </a:r>
            <a:endParaRPr lang="cs-CZ" dirty="0"/>
          </a:p>
        </p:txBody>
      </p:sp>
      <p:sp>
        <p:nvSpPr>
          <p:cNvPr id="6" name="Zástupný symbol pro text 6"/>
          <p:cNvSpPr>
            <a:spLocks noGrp="1"/>
          </p:cNvSpPr>
          <p:nvPr>
            <p:ph type="body" sz="quarter" idx="11" hasCustomPrompt="1"/>
          </p:nvPr>
        </p:nvSpPr>
        <p:spPr>
          <a:xfrm>
            <a:off x="1476375" y="6595888"/>
            <a:ext cx="4679950" cy="217488"/>
          </a:xfrm>
        </p:spPr>
        <p:txBody>
          <a:bodyPr anchor="ctr" anchorCtr="0">
            <a:noAutofit/>
          </a:bodyPr>
          <a:lstStyle>
            <a:lvl1pPr>
              <a:buNone/>
              <a:defRPr sz="1200" b="1">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smtClean="0"/>
              <a:t>Jméno Příjmení</a:t>
            </a:r>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88B4F-0999-43E7-A159-EE6A04ECB7C3}" type="datetimeFigureOut">
              <a:rPr lang="cs-CZ" smtClean="0"/>
              <a:pPr/>
              <a:t>13.07.2017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51022-6DD4-43F9-80A7-C9E0AFA21391}" type="slidenum">
              <a:rPr lang="cs-CZ" smtClean="0"/>
              <a:pPr/>
              <a:t>‹#›</a:t>
            </a:fld>
            <a:endParaRPr lang="cs-CZ"/>
          </a:p>
        </p:txBody>
      </p:sp>
      <p:sp>
        <p:nvSpPr>
          <p:cNvPr id="8" name="Zástupný symbol pro číslo snímku 5"/>
          <p:cNvSpPr txBox="1">
            <a:spLocks/>
          </p:cNvSpPr>
          <p:nvPr/>
        </p:nvSpPr>
        <p:spPr>
          <a:xfrm>
            <a:off x="7740352" y="6376243"/>
            <a:ext cx="792088"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6A70A39-961D-4FCF-B815-1711BD1F564E}" type="slidenum">
              <a:rPr kumimoji="0" lang="cs-CZ" sz="1600" b="0" i="0" u="none" strike="noStrike" kern="1200" cap="none" spc="0" normalizeH="0" baseline="0" noProof="0" smtClean="0">
                <a:ln>
                  <a:noFill/>
                </a:ln>
                <a:solidFill>
                  <a:srgbClr val="7EC479"/>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cs-CZ" sz="1600" b="0" i="0" u="none" strike="noStrike" kern="1200" cap="none" spc="0" normalizeH="0" baseline="0" noProof="0" dirty="0" smtClean="0">
              <a:ln>
                <a:noFill/>
              </a:ln>
              <a:solidFill>
                <a:srgbClr val="7EC479"/>
              </a:solidFill>
              <a:effectLst/>
              <a:uLnTx/>
              <a:uFillTx/>
              <a:latin typeface="+mn-lt"/>
              <a:ea typeface="+mn-ea"/>
              <a:cs typeface="+mn-cs"/>
            </a:endParaRPr>
          </a:p>
        </p:txBody>
      </p:sp>
      <p:pic>
        <p:nvPicPr>
          <p:cNvPr id="9" name="Picture 2" descr="C:\Users\tygl\Dropbox\Work\CZU_Sablony\PrezData\fappz_sablona_page2.jpg"/>
          <p:cNvPicPr>
            <a:picLocks noChangeAspect="1" noChangeArrowheads="1"/>
          </p:cNvPicPr>
          <p:nvPr/>
        </p:nvPicPr>
        <p:blipFill>
          <a:blip r:embed="rId4" cstate="print"/>
          <a:stretch>
            <a:fillRect/>
          </a:stretch>
        </p:blipFill>
        <p:spPr bwMode="auto">
          <a:xfrm>
            <a:off x="0" y="1"/>
            <a:ext cx="9143996" cy="6857997"/>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tygl\Dropbox\Work\CZU_Sablony\PrezData\fappz_sablona_page2.jpg"/>
          <p:cNvPicPr>
            <a:picLocks noChangeAspect="1" noChangeArrowheads="1"/>
          </p:cNvPicPr>
          <p:nvPr/>
        </p:nvPicPr>
        <p:blipFill>
          <a:blip r:embed="rId13" cstate="print"/>
          <a:stretch>
            <a:fillRect/>
          </a:stretch>
        </p:blipFill>
        <p:spPr bwMode="auto">
          <a:xfrm>
            <a:off x="0" y="0"/>
            <a:ext cx="9144000" cy="6858000"/>
          </a:xfrm>
          <a:prstGeom prst="rect">
            <a:avLst/>
          </a:prstGeom>
          <a:noFill/>
        </p:spPr>
      </p:pic>
      <p:sp>
        <p:nvSpPr>
          <p:cNvPr id="2" name="Zástupný symbol pro nadpis 1"/>
          <p:cNvSpPr>
            <a:spLocks noGrp="1"/>
          </p:cNvSpPr>
          <p:nvPr>
            <p:ph type="title"/>
          </p:nvPr>
        </p:nvSpPr>
        <p:spPr>
          <a:xfrm>
            <a:off x="457200" y="44624"/>
            <a:ext cx="8229600" cy="576064"/>
          </a:xfrm>
          <a:prstGeom prst="rect">
            <a:avLst/>
          </a:prstGeom>
        </p:spPr>
        <p:txBody>
          <a:bodyPr vert="horz" lIns="91440" tIns="45720" rIns="91440" bIns="45720" rtlCol="0" anchor="ctr">
            <a:noAutofit/>
          </a:bodyPr>
          <a:lstStyle/>
          <a:p>
            <a:r>
              <a:rPr lang="cs-CZ" dirty="0" smtClean="0"/>
              <a:t>Klepnutím lze upravit styl předlohy nadpisů.</a:t>
            </a:r>
            <a:endParaRPr lang="cs-CZ" dirty="0"/>
          </a:p>
        </p:txBody>
      </p:sp>
      <p:sp>
        <p:nvSpPr>
          <p:cNvPr id="3" name="Zástupný symbol pro text 2"/>
          <p:cNvSpPr>
            <a:spLocks noGrp="1"/>
          </p:cNvSpPr>
          <p:nvPr>
            <p:ph type="body" idx="1"/>
          </p:nvPr>
        </p:nvSpPr>
        <p:spPr>
          <a:xfrm>
            <a:off x="457200" y="980728"/>
            <a:ext cx="8229600" cy="4752529"/>
          </a:xfrm>
          <a:prstGeom prst="rect">
            <a:avLst/>
          </a:prstGeom>
        </p:spPr>
        <p:txBody>
          <a:bodyPr vert="horz" lIns="91440" tIns="45720" rIns="91440" bIns="45720" rtlCol="0">
            <a:normAutofit/>
          </a:body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8" name="Zástupný symbol pro číslo snímku 5"/>
          <p:cNvSpPr txBox="1">
            <a:spLocks/>
          </p:cNvSpPr>
          <p:nvPr/>
        </p:nvSpPr>
        <p:spPr>
          <a:xfrm>
            <a:off x="7740352" y="6376243"/>
            <a:ext cx="792088"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6A70A39-961D-4FCF-B815-1711BD1F564E}" type="slidenum">
              <a:rPr kumimoji="0" lang="cs-CZ" sz="1600" b="0" i="0" u="none" strike="noStrike" kern="1200" cap="none" spc="0" normalizeH="0" baseline="0" noProof="0" smtClean="0">
                <a:ln>
                  <a:noFill/>
                </a:ln>
                <a:solidFill>
                  <a:srgbClr val="7EC479"/>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cs-CZ" sz="1600" b="0" i="0" u="none" strike="noStrike" kern="1200" cap="none" spc="0" normalizeH="0" baseline="0" noProof="0" dirty="0" smtClean="0">
              <a:ln>
                <a:noFill/>
              </a:ln>
              <a:solidFill>
                <a:srgbClr val="7EC479"/>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53" r:id="rId1"/>
    <p:sldLayoutId id="2147483652"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914400" rtl="0" eaLnBrk="1" latinLnBrk="0" hangingPunct="1">
        <a:spcBef>
          <a:spcPct val="0"/>
        </a:spcBef>
        <a:buNone/>
        <a:defRPr sz="3600" b="1" kern="1200">
          <a:solidFill>
            <a:srgbClr val="9C8849"/>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18.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19.wmf"/></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xml"/><Relationship Id="rId1" Type="http://schemas.openxmlformats.org/officeDocument/2006/relationships/vmlDrawing" Target="../drawings/vmlDrawing2.vml"/><Relationship Id="rId5" Type="http://schemas.openxmlformats.org/officeDocument/2006/relationships/image" Target="../media/image7.png"/><Relationship Id="rId4" Type="http://schemas.openxmlformats.org/officeDocument/2006/relationships/image" Target="../media/image6.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1.xml"/><Relationship Id="rId1" Type="http://schemas.openxmlformats.org/officeDocument/2006/relationships/vmlDrawing" Target="../drawings/vmlDrawing3.vml"/><Relationship Id="rId4" Type="http://schemas.openxmlformats.org/officeDocument/2006/relationships/image" Target="../media/image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ctrTitle"/>
          </p:nvPr>
        </p:nvSpPr>
        <p:spPr/>
        <p:txBody>
          <a:bodyPr/>
          <a:lstStyle/>
          <a:p>
            <a:r>
              <a:rPr lang="cs-CZ" dirty="0" smtClean="0"/>
              <a:t>Webové prezentace</a:t>
            </a:r>
            <a:endParaRPr lang="cs-CZ" dirty="0"/>
          </a:p>
        </p:txBody>
      </p:sp>
      <p:sp>
        <p:nvSpPr>
          <p:cNvPr id="9" name="Podnadpis 8"/>
          <p:cNvSpPr>
            <a:spLocks noGrp="1"/>
          </p:cNvSpPr>
          <p:nvPr>
            <p:ph type="subTitle" idx="1"/>
          </p:nvPr>
        </p:nvSpPr>
        <p:spPr/>
        <p:txBody>
          <a:bodyPr/>
          <a:lstStyle/>
          <a:p>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63298" y="5307433"/>
            <a:ext cx="5486400" cy="566738"/>
          </a:xfrm>
        </p:spPr>
        <p:txBody>
          <a:bodyPr/>
          <a:lstStyle/>
          <a:p>
            <a:r>
              <a:rPr lang="cs-CZ" dirty="0" smtClean="0"/>
              <a:t>1.6.2016 – nové weby</a:t>
            </a:r>
            <a:endParaRPr lang="cs-CZ" dirty="0"/>
          </a:p>
        </p:txBody>
      </p:sp>
      <p:sp>
        <p:nvSpPr>
          <p:cNvPr id="3" name="Zástupný symbol pro obrázek 2"/>
          <p:cNvSpPr>
            <a:spLocks noGrp="1"/>
          </p:cNvSpPr>
          <p:nvPr>
            <p:ph type="pic" idx="1"/>
          </p:nvPr>
        </p:nvSpPr>
        <p:spPr/>
      </p:sp>
      <p:pic>
        <p:nvPicPr>
          <p:cNvPr id="8" name="Obrázek 7"/>
          <p:cNvPicPr>
            <a:picLocks noChangeAspect="1"/>
          </p:cNvPicPr>
          <p:nvPr/>
        </p:nvPicPr>
        <p:blipFill>
          <a:blip r:embed="rId2"/>
          <a:stretch>
            <a:fillRect/>
          </a:stretch>
        </p:blipFill>
        <p:spPr>
          <a:xfrm>
            <a:off x="755576" y="116803"/>
            <a:ext cx="7763218" cy="5186662"/>
          </a:xfrm>
          <a:prstGeom prst="rect">
            <a:avLst/>
          </a:prstGeom>
        </p:spPr>
      </p:pic>
      <p:sp>
        <p:nvSpPr>
          <p:cNvPr id="5" name="Zástupný symbol pro text 4"/>
          <p:cNvSpPr>
            <a:spLocks noGrp="1"/>
          </p:cNvSpPr>
          <p:nvPr>
            <p:ph type="body" sz="quarter" idx="10"/>
          </p:nvPr>
        </p:nvSpPr>
        <p:spPr/>
        <p:txBody>
          <a:bodyPr/>
          <a:lstStyle/>
          <a:p>
            <a:endParaRPr lang="cs-CZ"/>
          </a:p>
        </p:txBody>
      </p:sp>
      <p:sp>
        <p:nvSpPr>
          <p:cNvPr id="6" name="Zástupný symbol pro text 5"/>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2448800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Aktuální stav prezentací</a:t>
            </a:r>
            <a:endParaRPr lang="cs-CZ" dirty="0"/>
          </a:p>
        </p:txBody>
      </p:sp>
      <p:sp>
        <p:nvSpPr>
          <p:cNvPr id="8" name="Zástupný symbol pro obsah 7"/>
          <p:cNvSpPr>
            <a:spLocks noGrp="1"/>
          </p:cNvSpPr>
          <p:nvPr>
            <p:ph idx="1"/>
          </p:nvPr>
        </p:nvSpPr>
        <p:spPr/>
        <p:txBody>
          <a:bodyPr/>
          <a:lstStyle/>
          <a:p>
            <a:r>
              <a:rPr lang="cs-CZ" dirty="0" smtClean="0"/>
              <a:t>Univerzitní a fakultní prezentace jsou sjednocené a vystupují pod jednotným korporátním vzhledem</a:t>
            </a:r>
          </a:p>
          <a:p>
            <a:r>
              <a:rPr lang="cs-CZ" dirty="0" smtClean="0"/>
              <a:t>Zcela předělané zobrazovací jádro a CMS</a:t>
            </a:r>
          </a:p>
          <a:p>
            <a:pPr lvl="1"/>
            <a:r>
              <a:rPr lang="cs-CZ" dirty="0" err="1" smtClean="0"/>
              <a:t>WebCore</a:t>
            </a:r>
            <a:r>
              <a:rPr lang="cs-CZ" dirty="0" smtClean="0"/>
              <a:t> 2.0 – řešeno interně</a:t>
            </a:r>
          </a:p>
          <a:p>
            <a:pPr lvl="1"/>
            <a:r>
              <a:rPr lang="cs-CZ" dirty="0" smtClean="0"/>
              <a:t>Nové CMS pro správu webu – </a:t>
            </a:r>
            <a:r>
              <a:rPr lang="cs-CZ" dirty="0" err="1" smtClean="0"/>
              <a:t>dodavatelsky</a:t>
            </a:r>
            <a:endParaRPr lang="cs-CZ" dirty="0" smtClean="0"/>
          </a:p>
          <a:p>
            <a:r>
              <a:rPr lang="cs-CZ" dirty="0" smtClean="0"/>
              <a:t>Probíhá převod doplňkových (tzv. terciálních) webů – školní podniky, pivovar, atp.</a:t>
            </a:r>
          </a:p>
          <a:p>
            <a:endParaRPr lang="cs-CZ" dirty="0"/>
          </a:p>
        </p:txBody>
      </p:sp>
      <p:sp>
        <p:nvSpPr>
          <p:cNvPr id="9" name="Zástupný symbol pro text 8"/>
          <p:cNvSpPr>
            <a:spLocks noGrp="1"/>
          </p:cNvSpPr>
          <p:nvPr>
            <p:ph type="body" sz="quarter" idx="10"/>
          </p:nvPr>
        </p:nvSpPr>
        <p:spPr/>
        <p:txBody>
          <a:bodyPr/>
          <a:lstStyle/>
          <a:p>
            <a:endParaRPr lang="cs-CZ"/>
          </a:p>
        </p:txBody>
      </p:sp>
      <p:sp>
        <p:nvSpPr>
          <p:cNvPr id="10" name="Zástupný symbol pro text 9"/>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37383323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a:t>Zásadní změny oproti předchozí </a:t>
            </a:r>
            <a:r>
              <a:rPr lang="cs-CZ" dirty="0" smtClean="0"/>
              <a:t>verzi</a:t>
            </a:r>
            <a:endParaRPr lang="cs-CZ" dirty="0"/>
          </a:p>
        </p:txBody>
      </p:sp>
      <p:sp>
        <p:nvSpPr>
          <p:cNvPr id="7" name="Zástupný symbol pro obsah 6"/>
          <p:cNvSpPr>
            <a:spLocks noGrp="1"/>
          </p:cNvSpPr>
          <p:nvPr>
            <p:ph idx="1"/>
          </p:nvPr>
        </p:nvSpPr>
        <p:spPr/>
        <p:txBody>
          <a:bodyPr/>
          <a:lstStyle/>
          <a:p>
            <a:r>
              <a:rPr lang="cs-CZ" dirty="0" smtClean="0"/>
              <a:t>Web je sestavován pomocí komponent - </a:t>
            </a:r>
            <a:r>
              <a:rPr lang="cs-CZ" dirty="0" err="1" smtClean="0"/>
              <a:t>widgetů</a:t>
            </a:r>
            <a:endParaRPr lang="cs-CZ" dirty="0" smtClean="0"/>
          </a:p>
          <a:p>
            <a:r>
              <a:rPr lang="cs-CZ" dirty="0" smtClean="0"/>
              <a:t>Každý web má svého webmastera</a:t>
            </a:r>
          </a:p>
          <a:p>
            <a:r>
              <a:rPr lang="cs-CZ" dirty="0" smtClean="0"/>
              <a:t>Webmaster může ovlivňovat krom obsahu i vzhled</a:t>
            </a:r>
          </a:p>
          <a:p>
            <a:r>
              <a:rPr lang="cs-CZ" dirty="0" smtClean="0"/>
              <a:t>Přístup ke správě prezentací přes webové rozhraní</a:t>
            </a:r>
            <a:endParaRPr lang="cs-CZ" dirty="0"/>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706870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smtClean="0"/>
              <a:t>Content</a:t>
            </a:r>
            <a:r>
              <a:rPr lang="cs-CZ" dirty="0" smtClean="0"/>
              <a:t> management systém - CMS</a:t>
            </a:r>
            <a:endParaRPr lang="cs-CZ" dirty="0"/>
          </a:p>
        </p:txBody>
      </p:sp>
      <p:sp>
        <p:nvSpPr>
          <p:cNvPr id="7" name="Zástupný symbol pro obsah 6"/>
          <p:cNvSpPr>
            <a:spLocks noGrp="1"/>
          </p:cNvSpPr>
          <p:nvPr>
            <p:ph idx="1"/>
          </p:nvPr>
        </p:nvSpPr>
        <p:spPr/>
        <p:txBody>
          <a:bodyPr/>
          <a:lstStyle/>
          <a:p>
            <a:endParaRPr lang="cs-CZ"/>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pic>
        <p:nvPicPr>
          <p:cNvPr id="10" name="Obrázek 9"/>
          <p:cNvPicPr>
            <a:picLocks noChangeAspect="1"/>
          </p:cNvPicPr>
          <p:nvPr/>
        </p:nvPicPr>
        <p:blipFill>
          <a:blip r:embed="rId2"/>
          <a:stretch>
            <a:fillRect/>
          </a:stretch>
        </p:blipFill>
        <p:spPr>
          <a:xfrm>
            <a:off x="395536" y="875686"/>
            <a:ext cx="8501573" cy="4641546"/>
          </a:xfrm>
          <a:prstGeom prst="rect">
            <a:avLst/>
          </a:prstGeom>
        </p:spPr>
      </p:pic>
    </p:spTree>
    <p:extLst>
      <p:ext uri="{BB962C8B-B14F-4D97-AF65-F5344CB8AC3E}">
        <p14:creationId xmlns:p14="http://schemas.microsoft.com/office/powerpoint/2010/main" val="3326205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a:t>Content</a:t>
            </a:r>
            <a:r>
              <a:rPr lang="cs-CZ" dirty="0"/>
              <a:t> management systém - CMS</a:t>
            </a:r>
          </a:p>
        </p:txBody>
      </p:sp>
      <p:sp>
        <p:nvSpPr>
          <p:cNvPr id="7" name="Zástupný symbol pro obsah 6"/>
          <p:cNvSpPr>
            <a:spLocks noGrp="1"/>
          </p:cNvSpPr>
          <p:nvPr>
            <p:ph idx="1"/>
          </p:nvPr>
        </p:nvSpPr>
        <p:spPr/>
        <p:txBody>
          <a:bodyPr/>
          <a:lstStyle/>
          <a:p>
            <a:r>
              <a:rPr lang="cs-CZ" dirty="0" smtClean="0"/>
              <a:t>Přístup ke správě informací přes rozhraní internetového prohlížeče</a:t>
            </a:r>
          </a:p>
          <a:p>
            <a:r>
              <a:rPr lang="cs-CZ" dirty="0" smtClean="0"/>
              <a:t>Dostupný pouze v rámci sítě ČZU, z vnější sítě pouze prostřednictvím VPN</a:t>
            </a:r>
          </a:p>
          <a:p>
            <a:r>
              <a:rPr lang="cs-CZ" dirty="0" smtClean="0"/>
              <a:t>Správa informací pomocí „WYSIWYG“ editoru</a:t>
            </a:r>
          </a:p>
          <a:p>
            <a:r>
              <a:rPr lang="cs-CZ" dirty="0" smtClean="0"/>
              <a:t>Rozhraní pro tvorbu komponent/</a:t>
            </a:r>
            <a:r>
              <a:rPr lang="cs-CZ" dirty="0" err="1" smtClean="0"/>
              <a:t>widgetů</a:t>
            </a:r>
            <a:endParaRPr lang="cs-CZ" dirty="0" smtClean="0"/>
          </a:p>
          <a:p>
            <a:endParaRPr lang="cs-CZ" dirty="0"/>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7628644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err="1"/>
              <a:t>Content</a:t>
            </a:r>
            <a:r>
              <a:rPr lang="cs-CZ" dirty="0"/>
              <a:t> management systém - CMS</a:t>
            </a:r>
          </a:p>
        </p:txBody>
      </p:sp>
      <p:sp>
        <p:nvSpPr>
          <p:cNvPr id="8" name="Zástupný symbol pro obsah 7"/>
          <p:cNvSpPr>
            <a:spLocks noGrp="1"/>
          </p:cNvSpPr>
          <p:nvPr>
            <p:ph idx="1"/>
          </p:nvPr>
        </p:nvSpPr>
        <p:spPr/>
        <p:txBody>
          <a:bodyPr/>
          <a:lstStyle/>
          <a:p>
            <a:r>
              <a:rPr lang="cs-CZ" dirty="0" smtClean="0"/>
              <a:t>V rámci CMS/</a:t>
            </a:r>
            <a:r>
              <a:rPr lang="cs-CZ" dirty="0" err="1" smtClean="0"/>
              <a:t>WebCore</a:t>
            </a:r>
            <a:r>
              <a:rPr lang="cs-CZ" dirty="0" smtClean="0"/>
              <a:t> rozlišujeme 3 základní pojmy:</a:t>
            </a:r>
          </a:p>
          <a:p>
            <a:pPr lvl="1"/>
            <a:r>
              <a:rPr lang="cs-CZ" dirty="0" smtClean="0"/>
              <a:t>Rubrika – složka, do které se umísťuje obsah</a:t>
            </a:r>
          </a:p>
        </p:txBody>
      </p:sp>
      <p:sp>
        <p:nvSpPr>
          <p:cNvPr id="9" name="Zástupný symbol pro text 8"/>
          <p:cNvSpPr>
            <a:spLocks noGrp="1"/>
          </p:cNvSpPr>
          <p:nvPr>
            <p:ph type="body" sz="quarter" idx="10"/>
          </p:nvPr>
        </p:nvSpPr>
        <p:spPr/>
        <p:txBody>
          <a:bodyPr/>
          <a:lstStyle/>
          <a:p>
            <a:endParaRPr lang="cs-CZ"/>
          </a:p>
        </p:txBody>
      </p:sp>
      <p:sp>
        <p:nvSpPr>
          <p:cNvPr id="10" name="Zástupný symbol pro text 9"/>
          <p:cNvSpPr>
            <a:spLocks noGrp="1"/>
          </p:cNvSpPr>
          <p:nvPr>
            <p:ph type="body" sz="quarter" idx="11"/>
          </p:nvPr>
        </p:nvSpPr>
        <p:spPr/>
        <p:txBody>
          <a:bodyPr/>
          <a:lstStyle/>
          <a:p>
            <a:endParaRPr lang="cs-CZ"/>
          </a:p>
        </p:txBody>
      </p:sp>
      <p:pic>
        <p:nvPicPr>
          <p:cNvPr id="11" name="Obrázek 10"/>
          <p:cNvPicPr>
            <a:picLocks noChangeAspect="1"/>
          </p:cNvPicPr>
          <p:nvPr/>
        </p:nvPicPr>
        <p:blipFill>
          <a:blip r:embed="rId2"/>
          <a:stretch>
            <a:fillRect/>
          </a:stretch>
        </p:blipFill>
        <p:spPr>
          <a:xfrm>
            <a:off x="3938669" y="2676342"/>
            <a:ext cx="4435012" cy="2893736"/>
          </a:xfrm>
          <a:prstGeom prst="rect">
            <a:avLst/>
          </a:prstGeom>
        </p:spPr>
      </p:pic>
      <p:pic>
        <p:nvPicPr>
          <p:cNvPr id="12" name="Obrázek 11"/>
          <p:cNvPicPr>
            <a:picLocks noChangeAspect="1"/>
          </p:cNvPicPr>
          <p:nvPr/>
        </p:nvPicPr>
        <p:blipFill>
          <a:blip r:embed="rId3"/>
          <a:stretch>
            <a:fillRect/>
          </a:stretch>
        </p:blipFill>
        <p:spPr>
          <a:xfrm>
            <a:off x="801299" y="2676342"/>
            <a:ext cx="2907128" cy="2840890"/>
          </a:xfrm>
          <a:prstGeom prst="rect">
            <a:avLst/>
          </a:prstGeom>
        </p:spPr>
      </p:pic>
    </p:spTree>
    <p:extLst>
      <p:ext uri="{BB962C8B-B14F-4D97-AF65-F5344CB8AC3E}">
        <p14:creationId xmlns:p14="http://schemas.microsoft.com/office/powerpoint/2010/main" val="379684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err="1"/>
              <a:t>Content</a:t>
            </a:r>
            <a:r>
              <a:rPr lang="cs-CZ" dirty="0"/>
              <a:t> management systém - CMS</a:t>
            </a:r>
          </a:p>
        </p:txBody>
      </p:sp>
      <p:sp>
        <p:nvSpPr>
          <p:cNvPr id="9" name="Zástupný symbol pro obsah 8"/>
          <p:cNvSpPr>
            <a:spLocks noGrp="1"/>
          </p:cNvSpPr>
          <p:nvPr>
            <p:ph idx="1"/>
          </p:nvPr>
        </p:nvSpPr>
        <p:spPr/>
        <p:txBody>
          <a:bodyPr/>
          <a:lstStyle/>
          <a:p>
            <a:pPr lvl="1"/>
            <a:r>
              <a:rPr lang="cs-CZ" dirty="0"/>
              <a:t>Informace – textový či obrazový obsah </a:t>
            </a:r>
            <a:r>
              <a:rPr lang="cs-CZ" dirty="0" smtClean="0"/>
              <a:t>umísťovaný </a:t>
            </a:r>
            <a:r>
              <a:rPr lang="cs-CZ" dirty="0"/>
              <a:t>do rubrik</a:t>
            </a:r>
          </a:p>
          <a:p>
            <a:endParaRPr lang="cs-CZ" dirty="0"/>
          </a:p>
        </p:txBody>
      </p:sp>
      <p:sp>
        <p:nvSpPr>
          <p:cNvPr id="10" name="Zástupný symbol pro text 9"/>
          <p:cNvSpPr>
            <a:spLocks noGrp="1"/>
          </p:cNvSpPr>
          <p:nvPr>
            <p:ph type="body" sz="quarter" idx="10"/>
          </p:nvPr>
        </p:nvSpPr>
        <p:spPr/>
        <p:txBody>
          <a:bodyPr/>
          <a:lstStyle/>
          <a:p>
            <a:endParaRPr lang="cs-CZ"/>
          </a:p>
        </p:txBody>
      </p:sp>
      <p:sp>
        <p:nvSpPr>
          <p:cNvPr id="11" name="Zástupný symbol pro text 10"/>
          <p:cNvSpPr>
            <a:spLocks noGrp="1"/>
          </p:cNvSpPr>
          <p:nvPr>
            <p:ph type="body" sz="quarter" idx="11"/>
          </p:nvPr>
        </p:nvSpPr>
        <p:spPr/>
        <p:txBody>
          <a:bodyPr/>
          <a:lstStyle/>
          <a:p>
            <a:endParaRPr lang="cs-CZ"/>
          </a:p>
        </p:txBody>
      </p:sp>
      <p:pic>
        <p:nvPicPr>
          <p:cNvPr id="13" name="Obrázek 12"/>
          <p:cNvPicPr>
            <a:picLocks noChangeAspect="1"/>
          </p:cNvPicPr>
          <p:nvPr/>
        </p:nvPicPr>
        <p:blipFill>
          <a:blip r:embed="rId2"/>
          <a:stretch>
            <a:fillRect/>
          </a:stretch>
        </p:blipFill>
        <p:spPr>
          <a:xfrm>
            <a:off x="573874" y="3031154"/>
            <a:ext cx="4539868" cy="2568683"/>
          </a:xfrm>
          <a:prstGeom prst="rect">
            <a:avLst/>
          </a:prstGeom>
        </p:spPr>
      </p:pic>
      <p:pic>
        <p:nvPicPr>
          <p:cNvPr id="12" name="Obrázek 11"/>
          <p:cNvPicPr>
            <a:picLocks noChangeAspect="1"/>
          </p:cNvPicPr>
          <p:nvPr/>
        </p:nvPicPr>
        <p:blipFill>
          <a:blip r:embed="rId3"/>
          <a:stretch>
            <a:fillRect/>
          </a:stretch>
        </p:blipFill>
        <p:spPr>
          <a:xfrm>
            <a:off x="2843808" y="1988840"/>
            <a:ext cx="6013010" cy="325095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941552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a:t>Content</a:t>
            </a:r>
            <a:r>
              <a:rPr lang="cs-CZ" dirty="0"/>
              <a:t> management systém - CMS</a:t>
            </a:r>
          </a:p>
        </p:txBody>
      </p:sp>
      <p:sp>
        <p:nvSpPr>
          <p:cNvPr id="7" name="Zástupný symbol pro obsah 6"/>
          <p:cNvSpPr>
            <a:spLocks noGrp="1"/>
          </p:cNvSpPr>
          <p:nvPr>
            <p:ph idx="1"/>
          </p:nvPr>
        </p:nvSpPr>
        <p:spPr/>
        <p:txBody>
          <a:bodyPr/>
          <a:lstStyle/>
          <a:p>
            <a:r>
              <a:rPr lang="cs-CZ" dirty="0" err="1"/>
              <a:t>Widget</a:t>
            </a:r>
            <a:r>
              <a:rPr lang="cs-CZ" dirty="0"/>
              <a:t> – stavební komponenta umísťovaná </a:t>
            </a:r>
            <a:r>
              <a:rPr lang="cs-CZ" dirty="0" smtClean="0"/>
              <a:t>do rubriky</a:t>
            </a:r>
            <a:endParaRPr lang="cs-CZ" dirty="0"/>
          </a:p>
          <a:p>
            <a:endParaRPr lang="cs-CZ" dirty="0"/>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pic>
        <p:nvPicPr>
          <p:cNvPr id="11" name="Obrázek 10"/>
          <p:cNvPicPr>
            <a:picLocks noChangeAspect="1"/>
          </p:cNvPicPr>
          <p:nvPr/>
        </p:nvPicPr>
        <p:blipFill>
          <a:blip r:embed="rId2"/>
          <a:stretch>
            <a:fillRect/>
          </a:stretch>
        </p:blipFill>
        <p:spPr>
          <a:xfrm>
            <a:off x="683568" y="2060848"/>
            <a:ext cx="2945359" cy="3637137"/>
          </a:xfrm>
          <a:prstGeom prst="rect">
            <a:avLst/>
          </a:prstGeom>
        </p:spPr>
      </p:pic>
      <p:pic>
        <p:nvPicPr>
          <p:cNvPr id="10" name="Obrázek 9"/>
          <p:cNvPicPr>
            <a:picLocks noChangeAspect="1"/>
          </p:cNvPicPr>
          <p:nvPr/>
        </p:nvPicPr>
        <p:blipFill>
          <a:blip r:embed="rId3"/>
          <a:stretch>
            <a:fillRect/>
          </a:stretch>
        </p:blipFill>
        <p:spPr>
          <a:xfrm>
            <a:off x="3424590" y="1864849"/>
            <a:ext cx="5262210" cy="2804914"/>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048153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smtClean="0"/>
              <a:t>WebCore</a:t>
            </a:r>
            <a:r>
              <a:rPr lang="cs-CZ" dirty="0" smtClean="0"/>
              <a:t> 2.0 - Nové </a:t>
            </a:r>
            <a:r>
              <a:rPr lang="cs-CZ" dirty="0"/>
              <a:t>weby</a:t>
            </a:r>
          </a:p>
        </p:txBody>
      </p:sp>
      <p:sp>
        <p:nvSpPr>
          <p:cNvPr id="7" name="Zástupný symbol pro obsah 6"/>
          <p:cNvSpPr>
            <a:spLocks noGrp="1"/>
          </p:cNvSpPr>
          <p:nvPr>
            <p:ph idx="1"/>
          </p:nvPr>
        </p:nvSpPr>
        <p:spPr/>
        <p:txBody>
          <a:bodyPr>
            <a:normAutofit/>
          </a:bodyPr>
          <a:lstStyle/>
          <a:p>
            <a:r>
              <a:rPr lang="cs-CZ" dirty="0" smtClean="0"/>
              <a:t>Nová verze </a:t>
            </a:r>
            <a:r>
              <a:rPr lang="cs-CZ" dirty="0" err="1" smtClean="0"/>
              <a:t>WebCore</a:t>
            </a:r>
            <a:r>
              <a:rPr lang="cs-CZ" dirty="0" smtClean="0"/>
              <a:t> 2.0 </a:t>
            </a:r>
          </a:p>
          <a:p>
            <a:r>
              <a:rPr lang="cs-CZ" dirty="0" smtClean="0"/>
              <a:t>HA </a:t>
            </a:r>
            <a:r>
              <a:rPr lang="cs-CZ" dirty="0" smtClean="0"/>
              <a:t>Webový </a:t>
            </a:r>
            <a:r>
              <a:rPr lang="cs-CZ" dirty="0" smtClean="0"/>
              <a:t>cluster</a:t>
            </a:r>
            <a:endParaRPr lang="cs-CZ" dirty="0" smtClean="0"/>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10891925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smtClean="0"/>
              <a:t>WebCore</a:t>
            </a:r>
            <a:r>
              <a:rPr lang="cs-CZ" dirty="0" smtClean="0"/>
              <a:t> 2.0 - Nové </a:t>
            </a:r>
            <a:r>
              <a:rPr lang="cs-CZ" dirty="0"/>
              <a:t>weby</a:t>
            </a:r>
          </a:p>
        </p:txBody>
      </p:sp>
      <p:sp>
        <p:nvSpPr>
          <p:cNvPr id="7" name="Zástupný symbol pro obsah 6"/>
          <p:cNvSpPr>
            <a:spLocks noGrp="1"/>
          </p:cNvSpPr>
          <p:nvPr>
            <p:ph idx="1"/>
          </p:nvPr>
        </p:nvSpPr>
        <p:spPr>
          <a:xfrm>
            <a:off x="457200" y="980728"/>
            <a:ext cx="8363272" cy="4752529"/>
          </a:xfrm>
        </p:spPr>
        <p:txBody>
          <a:bodyPr>
            <a:normAutofit/>
          </a:bodyPr>
          <a:lstStyle/>
          <a:p>
            <a:r>
              <a:rPr lang="cs-CZ" dirty="0" err="1"/>
              <a:t>DevOps</a:t>
            </a:r>
            <a:r>
              <a:rPr lang="cs-CZ" dirty="0"/>
              <a:t> – správa a nasazování nových </a:t>
            </a:r>
            <a:r>
              <a:rPr lang="cs-CZ" dirty="0" smtClean="0"/>
              <a:t>verzí</a:t>
            </a:r>
          </a:p>
          <a:p>
            <a:r>
              <a:rPr lang="cs-CZ" dirty="0" smtClean="0"/>
              <a:t>…..</a:t>
            </a:r>
            <a:endParaRPr lang="cs-CZ" dirty="0"/>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3514246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p:cNvSpPr>
            <a:spLocks noGrp="1"/>
          </p:cNvSpPr>
          <p:nvPr>
            <p:ph type="title"/>
          </p:nvPr>
        </p:nvSpPr>
        <p:spPr/>
        <p:txBody>
          <a:bodyPr/>
          <a:lstStyle/>
          <a:p>
            <a:r>
              <a:rPr lang="cs-CZ" dirty="0" smtClean="0"/>
              <a:t>Obsah</a:t>
            </a:r>
            <a:endParaRPr lang="cs-CZ" dirty="0"/>
          </a:p>
        </p:txBody>
      </p:sp>
      <p:sp>
        <p:nvSpPr>
          <p:cNvPr id="15" name="Zástupný symbol pro obsah 14"/>
          <p:cNvSpPr>
            <a:spLocks noGrp="1"/>
          </p:cNvSpPr>
          <p:nvPr>
            <p:ph idx="1"/>
          </p:nvPr>
        </p:nvSpPr>
        <p:spPr/>
        <p:txBody>
          <a:bodyPr/>
          <a:lstStyle/>
          <a:p>
            <a:r>
              <a:rPr lang="cs-CZ" dirty="0" smtClean="0"/>
              <a:t>Pohled do historie a obecné informace o fungování www prezentací na ČZU</a:t>
            </a:r>
          </a:p>
          <a:p>
            <a:r>
              <a:rPr lang="cs-CZ" dirty="0" smtClean="0"/>
              <a:t>Aktuální stav oficiálních www prezentací na ČZU</a:t>
            </a:r>
          </a:p>
          <a:p>
            <a:r>
              <a:rPr lang="cs-CZ" dirty="0" smtClean="0"/>
              <a:t>Zásadní změny oproti předchozí verzi</a:t>
            </a:r>
          </a:p>
          <a:p>
            <a:r>
              <a:rPr lang="cs-CZ" dirty="0" smtClean="0"/>
              <a:t>Výhled do budoucna</a:t>
            </a:r>
            <a:endParaRPr lang="cs-CZ" dirty="0"/>
          </a:p>
        </p:txBody>
      </p:sp>
      <p:sp>
        <p:nvSpPr>
          <p:cNvPr id="17" name="Zástupný symbol pro text 16"/>
          <p:cNvSpPr>
            <a:spLocks noGrp="1"/>
          </p:cNvSpPr>
          <p:nvPr>
            <p:ph type="body" sz="quarter" idx="10"/>
          </p:nvPr>
        </p:nvSpPr>
        <p:spPr/>
        <p:txBody>
          <a:bodyPr/>
          <a:lstStyle/>
          <a:p>
            <a:r>
              <a:rPr lang="cs-CZ" dirty="0"/>
              <a:t>Webové prezentace</a:t>
            </a:r>
          </a:p>
        </p:txBody>
      </p:sp>
      <p:sp>
        <p:nvSpPr>
          <p:cNvPr id="18" name="Zástupný symbol pro text 17"/>
          <p:cNvSpPr>
            <a:spLocks noGrp="1"/>
          </p:cNvSpPr>
          <p:nvPr>
            <p:ph type="body" sz="quarter" idx="11"/>
          </p:nvPr>
        </p:nvSpPr>
        <p:spPr/>
        <p:txBody>
          <a:bodyPr/>
          <a:lstStyle/>
          <a:p>
            <a:endParaRPr lang="cs-CZ"/>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pPr algn="ctr"/>
            <a:r>
              <a:rPr lang="cs-CZ" dirty="0" smtClean="0"/>
              <a:t>NOVÉ WEBY</a:t>
            </a:r>
            <a:endParaRPr lang="cs-CZ" dirty="0"/>
          </a:p>
        </p:txBody>
      </p:sp>
      <p:sp>
        <p:nvSpPr>
          <p:cNvPr id="7" name="Zástupný symbol pro obrázek 6"/>
          <p:cNvSpPr>
            <a:spLocks noGrp="1"/>
          </p:cNvSpPr>
          <p:nvPr>
            <p:ph type="pic" idx="1"/>
          </p:nvPr>
        </p:nvSpPr>
        <p:spPr/>
      </p:sp>
      <p:sp>
        <p:nvSpPr>
          <p:cNvPr id="8" name="Zástupný symbol pro text 7"/>
          <p:cNvSpPr>
            <a:spLocks noGrp="1"/>
          </p:cNvSpPr>
          <p:nvPr>
            <p:ph type="body" sz="half" idx="2"/>
          </p:nvPr>
        </p:nvSpPr>
        <p:spPr/>
        <p:txBody>
          <a:bodyPr/>
          <a:lstStyle/>
          <a:p>
            <a:endParaRPr lang="cs-CZ"/>
          </a:p>
        </p:txBody>
      </p:sp>
      <p:sp>
        <p:nvSpPr>
          <p:cNvPr id="9" name="Zástupný symbol pro text 8"/>
          <p:cNvSpPr>
            <a:spLocks noGrp="1"/>
          </p:cNvSpPr>
          <p:nvPr>
            <p:ph type="body" sz="quarter" idx="10"/>
          </p:nvPr>
        </p:nvSpPr>
        <p:spPr/>
        <p:txBody>
          <a:bodyPr/>
          <a:lstStyle/>
          <a:p>
            <a:endParaRPr lang="cs-CZ"/>
          </a:p>
        </p:txBody>
      </p:sp>
      <p:sp>
        <p:nvSpPr>
          <p:cNvPr id="10" name="Zástupný symbol pro text 9"/>
          <p:cNvSpPr>
            <a:spLocks noGrp="1"/>
          </p:cNvSpPr>
          <p:nvPr>
            <p:ph type="body" sz="quarter" idx="11"/>
          </p:nvPr>
        </p:nvSpPr>
        <p:spPr/>
        <p:txBody>
          <a:bodyPr/>
          <a:lstStyle/>
          <a:p>
            <a:endParaRPr lang="cs-CZ"/>
          </a:p>
        </p:txBody>
      </p:sp>
      <p:pic>
        <p:nvPicPr>
          <p:cNvPr id="11" name="Picture 2" descr="C:\Users\tygl\Desktop\gandalf funny warning 1280x800 wallpaper_www.wall321.com_17.jpg"/>
          <p:cNvPicPr>
            <a:picLocks noChangeAspect="1" noChangeArrowheads="1"/>
          </p:cNvPicPr>
          <p:nvPr/>
        </p:nvPicPr>
        <p:blipFill>
          <a:blip r:embed="rId2" cstate="print"/>
          <a:srcRect b="18881"/>
          <a:stretch>
            <a:fillRect/>
          </a:stretch>
        </p:blipFill>
        <p:spPr bwMode="auto">
          <a:xfrm>
            <a:off x="571210" y="780879"/>
            <a:ext cx="7928555" cy="4019721"/>
          </a:xfrm>
          <a:prstGeom prst="rect">
            <a:avLst/>
          </a:prstGeom>
          <a:noFill/>
        </p:spPr>
      </p:pic>
    </p:spTree>
    <p:extLst>
      <p:ext uri="{BB962C8B-B14F-4D97-AF65-F5344CB8AC3E}">
        <p14:creationId xmlns:p14="http://schemas.microsoft.com/office/powerpoint/2010/main" val="2114742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a:t>Nové weby</a:t>
            </a:r>
          </a:p>
        </p:txBody>
      </p:sp>
      <p:sp>
        <p:nvSpPr>
          <p:cNvPr id="7" name="Zástupný symbol pro obsah 6"/>
          <p:cNvSpPr>
            <a:spLocks noGrp="1"/>
          </p:cNvSpPr>
          <p:nvPr>
            <p:ph idx="1"/>
          </p:nvPr>
        </p:nvSpPr>
        <p:spPr/>
        <p:txBody>
          <a:bodyPr>
            <a:normAutofit fontScale="92500" lnSpcReduction="20000"/>
          </a:bodyPr>
          <a:lstStyle/>
          <a:p>
            <a:r>
              <a:rPr lang="cs-CZ" dirty="0"/>
              <a:t>Důraz na možnost maximálně ovlivnit vzhled </a:t>
            </a:r>
            <a:r>
              <a:rPr lang="cs-CZ" dirty="0" smtClean="0"/>
              <a:t>prezentace </a:t>
            </a:r>
          </a:p>
          <a:p>
            <a:r>
              <a:rPr lang="cs-CZ" dirty="0" smtClean="0"/>
              <a:t>Globální definice</a:t>
            </a:r>
          </a:p>
          <a:p>
            <a:pPr lvl="1"/>
            <a:r>
              <a:rPr lang="cs-CZ" dirty="0" smtClean="0"/>
              <a:t>Skiny – barevné varianty prezentací</a:t>
            </a:r>
          </a:p>
          <a:p>
            <a:pPr lvl="1"/>
            <a:r>
              <a:rPr lang="cs-CZ" dirty="0" smtClean="0"/>
              <a:t>Šablony a regiony v šablonách</a:t>
            </a:r>
          </a:p>
          <a:p>
            <a:r>
              <a:rPr lang="cs-CZ" dirty="0" smtClean="0"/>
              <a:t>Sestavování pomocí „</a:t>
            </a:r>
            <a:r>
              <a:rPr lang="cs-CZ" dirty="0" err="1" smtClean="0"/>
              <a:t>widgetů</a:t>
            </a:r>
            <a:r>
              <a:rPr lang="cs-CZ" dirty="0" smtClean="0"/>
              <a:t>“</a:t>
            </a:r>
          </a:p>
          <a:p>
            <a:r>
              <a:rPr lang="cs-CZ" dirty="0" smtClean="0"/>
              <a:t>Responsivní</a:t>
            </a:r>
            <a:endParaRPr lang="cs-CZ" dirty="0"/>
          </a:p>
          <a:p>
            <a:r>
              <a:rPr lang="cs-CZ" dirty="0"/>
              <a:t>Vizuálně </a:t>
            </a:r>
            <a:r>
              <a:rPr lang="cs-CZ" dirty="0" smtClean="0"/>
              <a:t>atraktivní</a:t>
            </a:r>
          </a:p>
          <a:p>
            <a:r>
              <a:rPr lang="cs-CZ" dirty="0" smtClean="0"/>
              <a:t>Použití </a:t>
            </a:r>
            <a:r>
              <a:rPr lang="cs-CZ" dirty="0" err="1" smtClean="0"/>
              <a:t>mikroformátů</a:t>
            </a:r>
            <a:endParaRPr lang="cs-CZ" dirty="0" smtClean="0"/>
          </a:p>
          <a:p>
            <a:r>
              <a:rPr lang="cs-CZ" dirty="0" smtClean="0"/>
              <a:t>Přístupné a použitelné</a:t>
            </a:r>
            <a:endParaRPr lang="cs-CZ" dirty="0"/>
          </a:p>
          <a:p>
            <a:endParaRPr lang="cs-CZ" dirty="0"/>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3373743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Nové weby - </a:t>
            </a:r>
            <a:r>
              <a:rPr lang="cs-CZ" dirty="0" err="1" smtClean="0"/>
              <a:t>widgety</a:t>
            </a:r>
            <a:endParaRPr lang="cs-CZ" dirty="0"/>
          </a:p>
        </p:txBody>
      </p:sp>
      <p:sp>
        <p:nvSpPr>
          <p:cNvPr id="7" name="Zástupný symbol pro obsah 6"/>
          <p:cNvSpPr>
            <a:spLocks noGrp="1"/>
          </p:cNvSpPr>
          <p:nvPr>
            <p:ph idx="1"/>
          </p:nvPr>
        </p:nvSpPr>
        <p:spPr/>
        <p:txBody>
          <a:bodyPr/>
          <a:lstStyle/>
          <a:p>
            <a:r>
              <a:rPr lang="cs-CZ" dirty="0" smtClean="0"/>
              <a:t>U každé stránky je možné definovat šablonu, která obsahuje tzv. regiony</a:t>
            </a:r>
          </a:p>
          <a:p>
            <a:r>
              <a:rPr lang="cs-CZ" dirty="0" smtClean="0"/>
              <a:t>Do regionů se umísťují </a:t>
            </a:r>
            <a:r>
              <a:rPr lang="cs-CZ" dirty="0" err="1" smtClean="0"/>
              <a:t>widgety</a:t>
            </a:r>
            <a:endParaRPr lang="cs-CZ" dirty="0" smtClean="0"/>
          </a:p>
          <a:p>
            <a:r>
              <a:rPr lang="cs-CZ" dirty="0" err="1" smtClean="0"/>
              <a:t>Widgety</a:t>
            </a:r>
            <a:r>
              <a:rPr lang="cs-CZ" dirty="0" smtClean="0"/>
              <a:t> – komponenty, které obsahují informace, kontakty, obrázky, seznamy, atp.</a:t>
            </a:r>
            <a:endParaRPr lang="cs-CZ" dirty="0"/>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3549735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sp>
        <p:nvSpPr>
          <p:cNvPr id="4" name="Zástupný symbol pro text 3"/>
          <p:cNvSpPr>
            <a:spLocks noGrp="1"/>
          </p:cNvSpPr>
          <p:nvPr>
            <p:ph type="body" sz="quarter" idx="10"/>
          </p:nvPr>
        </p:nvSpPr>
        <p:spPr/>
        <p:txBody>
          <a:bodyPr/>
          <a:lstStyle/>
          <a:p>
            <a:endParaRPr lang="cs-CZ"/>
          </a:p>
        </p:txBody>
      </p:sp>
      <p:sp>
        <p:nvSpPr>
          <p:cNvPr id="5" name="Zástupný symbol pro text 4"/>
          <p:cNvSpPr>
            <a:spLocks noGrp="1"/>
          </p:cNvSpPr>
          <p:nvPr>
            <p:ph type="body" sz="quarter" idx="11"/>
          </p:nvPr>
        </p:nvSpPr>
        <p:spPr/>
        <p:txBody>
          <a:bodyPr/>
          <a:lstStyle/>
          <a:p>
            <a:endParaRPr lang="cs-CZ"/>
          </a:p>
        </p:txBody>
      </p:sp>
      <p:graphicFrame>
        <p:nvGraphicFramePr>
          <p:cNvPr id="7" name="Objekt 6"/>
          <p:cNvGraphicFramePr>
            <a:graphicFrameLocks noChangeAspect="1"/>
          </p:cNvGraphicFramePr>
          <p:nvPr>
            <p:extLst>
              <p:ext uri="{D42A27DB-BD31-4B8C-83A1-F6EECF244321}">
                <p14:modId xmlns:p14="http://schemas.microsoft.com/office/powerpoint/2010/main" val="2937057829"/>
              </p:ext>
            </p:extLst>
          </p:nvPr>
        </p:nvGraphicFramePr>
        <p:xfrm>
          <a:off x="1371600" y="-19242"/>
          <a:ext cx="6400800" cy="6896484"/>
        </p:xfrm>
        <a:graphic>
          <a:graphicData uri="http://schemas.openxmlformats.org/presentationml/2006/ole">
            <mc:AlternateContent xmlns:mc="http://schemas.openxmlformats.org/markup-compatibility/2006">
              <mc:Choice xmlns:v="urn:schemas-microsoft-com:vml" Requires="v">
                <p:oleObj spid="_x0000_s6150" name="Image" r:id="rId3" imgW="11542680" imgH="12418920" progId="Photoshop.Image.13">
                  <p:embed/>
                </p:oleObj>
              </mc:Choice>
              <mc:Fallback>
                <p:oleObj name="Image" r:id="rId3" imgW="11542680" imgH="12418920" progId="Photoshop.Image.13">
                  <p:embed/>
                  <p:pic>
                    <p:nvPicPr>
                      <p:cNvPr id="0" name=""/>
                      <p:cNvPicPr/>
                      <p:nvPr/>
                    </p:nvPicPr>
                    <p:blipFill>
                      <a:blip r:embed="rId4"/>
                      <a:stretch>
                        <a:fillRect/>
                      </a:stretch>
                    </p:blipFill>
                    <p:spPr>
                      <a:xfrm>
                        <a:off x="1371600" y="-19242"/>
                        <a:ext cx="6400800" cy="6896484"/>
                      </a:xfrm>
                      <a:prstGeom prst="rect">
                        <a:avLst/>
                      </a:prstGeom>
                    </p:spPr>
                  </p:pic>
                </p:oleObj>
              </mc:Fallback>
            </mc:AlternateContent>
          </a:graphicData>
        </a:graphic>
      </p:graphicFrame>
    </p:spTree>
    <p:extLst>
      <p:ext uri="{BB962C8B-B14F-4D97-AF65-F5344CB8AC3E}">
        <p14:creationId xmlns:p14="http://schemas.microsoft.com/office/powerpoint/2010/main" val="3172191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sp>
        <p:nvSpPr>
          <p:cNvPr id="4" name="Zástupný symbol pro text 3"/>
          <p:cNvSpPr>
            <a:spLocks noGrp="1"/>
          </p:cNvSpPr>
          <p:nvPr>
            <p:ph type="body" sz="quarter" idx="10"/>
          </p:nvPr>
        </p:nvSpPr>
        <p:spPr/>
        <p:txBody>
          <a:bodyPr/>
          <a:lstStyle/>
          <a:p>
            <a:endParaRPr lang="cs-CZ"/>
          </a:p>
        </p:txBody>
      </p:sp>
      <p:sp>
        <p:nvSpPr>
          <p:cNvPr id="5" name="Zástupný symbol pro text 4"/>
          <p:cNvSpPr>
            <a:spLocks noGrp="1"/>
          </p:cNvSpPr>
          <p:nvPr>
            <p:ph type="body" sz="quarter" idx="11"/>
          </p:nvPr>
        </p:nvSpPr>
        <p:spPr/>
        <p:txBody>
          <a:bodyPr/>
          <a:lstStyle/>
          <a:p>
            <a:endParaRPr lang="cs-CZ"/>
          </a:p>
        </p:txBody>
      </p:sp>
      <p:graphicFrame>
        <p:nvGraphicFramePr>
          <p:cNvPr id="6" name="Objekt 5"/>
          <p:cNvGraphicFramePr>
            <a:graphicFrameLocks noChangeAspect="1"/>
          </p:cNvGraphicFramePr>
          <p:nvPr>
            <p:extLst>
              <p:ext uri="{D42A27DB-BD31-4B8C-83A1-F6EECF244321}">
                <p14:modId xmlns:p14="http://schemas.microsoft.com/office/powerpoint/2010/main" val="1445600698"/>
              </p:ext>
            </p:extLst>
          </p:nvPr>
        </p:nvGraphicFramePr>
        <p:xfrm>
          <a:off x="1299592" y="1"/>
          <a:ext cx="6512768" cy="6850416"/>
        </p:xfrm>
        <a:graphic>
          <a:graphicData uri="http://schemas.openxmlformats.org/presentationml/2006/ole">
            <mc:AlternateContent xmlns:mc="http://schemas.openxmlformats.org/markup-compatibility/2006">
              <mc:Choice xmlns:v="urn:schemas-microsoft-com:vml" Requires="v">
                <p:oleObj spid="_x0000_s7174" name="Image" r:id="rId3" imgW="11542680" imgH="11898360" progId="Photoshop.Image.13">
                  <p:embed/>
                </p:oleObj>
              </mc:Choice>
              <mc:Fallback>
                <p:oleObj name="Image" r:id="rId3" imgW="11542680" imgH="11898360" progId="Photoshop.Image.13">
                  <p:embed/>
                  <p:pic>
                    <p:nvPicPr>
                      <p:cNvPr id="0" name=""/>
                      <p:cNvPicPr/>
                      <p:nvPr/>
                    </p:nvPicPr>
                    <p:blipFill>
                      <a:blip r:embed="rId4"/>
                      <a:stretch>
                        <a:fillRect/>
                      </a:stretch>
                    </p:blipFill>
                    <p:spPr>
                      <a:xfrm>
                        <a:off x="1299592" y="1"/>
                        <a:ext cx="6512768" cy="6850416"/>
                      </a:xfrm>
                      <a:prstGeom prst="rect">
                        <a:avLst/>
                      </a:prstGeom>
                    </p:spPr>
                  </p:pic>
                </p:oleObj>
              </mc:Fallback>
            </mc:AlternateContent>
          </a:graphicData>
        </a:graphic>
      </p:graphicFrame>
    </p:spTree>
    <p:extLst>
      <p:ext uri="{BB962C8B-B14F-4D97-AF65-F5344CB8AC3E}">
        <p14:creationId xmlns:p14="http://schemas.microsoft.com/office/powerpoint/2010/main" val="2438707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sp>
        <p:nvSpPr>
          <p:cNvPr id="4" name="Zástupný symbol pro text 3"/>
          <p:cNvSpPr>
            <a:spLocks noGrp="1"/>
          </p:cNvSpPr>
          <p:nvPr>
            <p:ph type="body" sz="quarter" idx="10"/>
          </p:nvPr>
        </p:nvSpPr>
        <p:spPr/>
        <p:txBody>
          <a:bodyPr/>
          <a:lstStyle/>
          <a:p>
            <a:endParaRPr lang="cs-CZ"/>
          </a:p>
        </p:txBody>
      </p:sp>
      <p:sp>
        <p:nvSpPr>
          <p:cNvPr id="5" name="Zástupný symbol pro text 4"/>
          <p:cNvSpPr>
            <a:spLocks noGrp="1"/>
          </p:cNvSpPr>
          <p:nvPr>
            <p:ph type="body" sz="quarter" idx="11"/>
          </p:nvPr>
        </p:nvSpPr>
        <p:spPr/>
        <p:txBody>
          <a:bodyPr/>
          <a:lstStyle/>
          <a:p>
            <a:endParaRPr lang="cs-CZ"/>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4932" y="0"/>
            <a:ext cx="3374136" cy="6858000"/>
          </a:xfrm>
          <a:prstGeom prst="rect">
            <a:avLst/>
          </a:prstGeom>
        </p:spPr>
      </p:pic>
    </p:spTree>
    <p:extLst>
      <p:ext uri="{BB962C8B-B14F-4D97-AF65-F5344CB8AC3E}">
        <p14:creationId xmlns:p14="http://schemas.microsoft.com/office/powerpoint/2010/main" val="3525728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sp>
        <p:nvSpPr>
          <p:cNvPr id="4" name="Zástupný symbol pro text 3"/>
          <p:cNvSpPr>
            <a:spLocks noGrp="1"/>
          </p:cNvSpPr>
          <p:nvPr>
            <p:ph type="body" sz="quarter" idx="10"/>
          </p:nvPr>
        </p:nvSpPr>
        <p:spPr/>
        <p:txBody>
          <a:bodyPr/>
          <a:lstStyle/>
          <a:p>
            <a:endParaRPr lang="cs-CZ"/>
          </a:p>
        </p:txBody>
      </p:sp>
      <p:sp>
        <p:nvSpPr>
          <p:cNvPr id="5" name="Zástupný symbol pro text 4"/>
          <p:cNvSpPr>
            <a:spLocks noGrp="1"/>
          </p:cNvSpPr>
          <p:nvPr>
            <p:ph type="body" sz="quarter" idx="11"/>
          </p:nvPr>
        </p:nvSpPr>
        <p:spPr/>
        <p:txBody>
          <a:bodyPr/>
          <a:lstStyle/>
          <a:p>
            <a:endParaRPr lang="cs-CZ"/>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4932" y="0"/>
            <a:ext cx="3374136" cy="6858000"/>
          </a:xfrm>
          <a:prstGeom prst="rect">
            <a:avLst/>
          </a:prstGeom>
        </p:spPr>
      </p:pic>
    </p:spTree>
    <p:extLst>
      <p:ext uri="{BB962C8B-B14F-4D97-AF65-F5344CB8AC3E}">
        <p14:creationId xmlns:p14="http://schemas.microsoft.com/office/powerpoint/2010/main" val="3269091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a:p>
        </p:txBody>
      </p:sp>
      <p:sp>
        <p:nvSpPr>
          <p:cNvPr id="3" name="Podnadpis 2"/>
          <p:cNvSpPr>
            <a:spLocks noGrp="1"/>
          </p:cNvSpPr>
          <p:nvPr>
            <p:ph type="subTitle" idx="1"/>
          </p:nvPr>
        </p:nvSpPr>
        <p:spPr/>
        <p:txBody>
          <a:bodyPr/>
          <a:lstStyle/>
          <a:p>
            <a:endParaRPr lang="cs-CZ"/>
          </a:p>
        </p:txBody>
      </p:sp>
      <p:sp>
        <p:nvSpPr>
          <p:cNvPr id="4" name="Zástupný symbol pro text 3"/>
          <p:cNvSpPr>
            <a:spLocks noGrp="1"/>
          </p:cNvSpPr>
          <p:nvPr>
            <p:ph type="body" sz="quarter" idx="10"/>
          </p:nvPr>
        </p:nvSpPr>
        <p:spPr/>
        <p:txBody>
          <a:bodyPr/>
          <a:lstStyle/>
          <a:p>
            <a:endParaRPr lang="cs-CZ"/>
          </a:p>
        </p:txBody>
      </p:sp>
      <p:sp>
        <p:nvSpPr>
          <p:cNvPr id="5" name="Zástupný symbol pro text 4"/>
          <p:cNvSpPr>
            <a:spLocks noGrp="1"/>
          </p:cNvSpPr>
          <p:nvPr>
            <p:ph type="body" sz="quarter" idx="11"/>
          </p:nvPr>
        </p:nvSpPr>
        <p:spPr/>
        <p:txBody>
          <a:bodyPr/>
          <a:lstStyle/>
          <a:p>
            <a:endParaRPr lang="cs-CZ"/>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4932" y="0"/>
            <a:ext cx="3374136" cy="6858000"/>
          </a:xfrm>
          <a:prstGeom prst="rect">
            <a:avLst/>
          </a:prstGeom>
        </p:spPr>
      </p:pic>
    </p:spTree>
    <p:extLst>
      <p:ext uri="{BB962C8B-B14F-4D97-AF65-F5344CB8AC3E}">
        <p14:creationId xmlns:p14="http://schemas.microsoft.com/office/powerpoint/2010/main" val="4060576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Seznam </a:t>
            </a:r>
            <a:r>
              <a:rPr lang="cs-CZ" dirty="0" err="1" smtClean="0"/>
              <a:t>widgetů</a:t>
            </a:r>
            <a:endParaRPr lang="cs-CZ" dirty="0"/>
          </a:p>
        </p:txBody>
      </p:sp>
      <p:sp>
        <p:nvSpPr>
          <p:cNvPr id="2" name="Zástupný symbol pro obsah 1"/>
          <p:cNvSpPr>
            <a:spLocks noGrp="1"/>
          </p:cNvSpPr>
          <p:nvPr>
            <p:ph sz="half" idx="1"/>
          </p:nvPr>
        </p:nvSpPr>
        <p:spPr/>
        <p:txBody>
          <a:bodyPr>
            <a:normAutofit fontScale="32500" lnSpcReduction="20000"/>
          </a:bodyPr>
          <a:lstStyle/>
          <a:p>
            <a:r>
              <a:rPr lang="cs-CZ" dirty="0"/>
              <a:t>Informace z vybrané rubriky</a:t>
            </a:r>
          </a:p>
          <a:p>
            <a:r>
              <a:rPr lang="cs-CZ" dirty="0"/>
              <a:t>Výpis akcí - kombinovaný</a:t>
            </a:r>
          </a:p>
          <a:p>
            <a:r>
              <a:rPr lang="cs-CZ" dirty="0"/>
              <a:t>Seznam kontaktů</a:t>
            </a:r>
          </a:p>
          <a:p>
            <a:r>
              <a:rPr lang="cs-CZ" dirty="0"/>
              <a:t>Zobrazeni kontaktu</a:t>
            </a:r>
          </a:p>
          <a:p>
            <a:r>
              <a:rPr lang="cs-CZ" dirty="0"/>
              <a:t>Odpočítávání času</a:t>
            </a:r>
          </a:p>
          <a:p>
            <a:r>
              <a:rPr lang="cs-CZ" dirty="0"/>
              <a:t>Video (</a:t>
            </a:r>
            <a:r>
              <a:rPr lang="cs-CZ" dirty="0" err="1"/>
              <a:t>Youtube,Vimeo</a:t>
            </a:r>
            <a:r>
              <a:rPr lang="cs-CZ" dirty="0"/>
              <a:t>)</a:t>
            </a:r>
          </a:p>
          <a:p>
            <a:r>
              <a:rPr lang="cs-CZ" dirty="0"/>
              <a:t>Bar pro soc. sítě</a:t>
            </a:r>
          </a:p>
          <a:p>
            <a:r>
              <a:rPr lang="cs-CZ" dirty="0"/>
              <a:t>VAV - Přehled vybraných výzev</a:t>
            </a:r>
          </a:p>
          <a:p>
            <a:r>
              <a:rPr lang="cs-CZ" dirty="0"/>
              <a:t>VAV - </a:t>
            </a:r>
            <a:r>
              <a:rPr lang="cs-CZ" dirty="0" err="1"/>
              <a:t>Odpočitávání</a:t>
            </a:r>
            <a:r>
              <a:rPr lang="cs-CZ" dirty="0"/>
              <a:t> k výzvě</a:t>
            </a:r>
          </a:p>
          <a:p>
            <a:r>
              <a:rPr lang="cs-CZ" dirty="0"/>
              <a:t>Box s odkazy</a:t>
            </a:r>
          </a:p>
          <a:p>
            <a:r>
              <a:rPr lang="cs-CZ" dirty="0"/>
              <a:t>Kalendář akcí</a:t>
            </a:r>
          </a:p>
          <a:p>
            <a:r>
              <a:rPr lang="cs-CZ" dirty="0"/>
              <a:t>Seznam akcí</a:t>
            </a:r>
          </a:p>
          <a:p>
            <a:r>
              <a:rPr lang="cs-CZ" dirty="0"/>
              <a:t>Zobrazení obsahu informace</a:t>
            </a:r>
          </a:p>
          <a:p>
            <a:r>
              <a:rPr lang="cs-CZ" dirty="0"/>
              <a:t>Zobrazení odkazového seznamu informací</a:t>
            </a:r>
          </a:p>
          <a:p>
            <a:r>
              <a:rPr lang="cs-CZ" dirty="0"/>
              <a:t>Vertikální seznam informací</a:t>
            </a:r>
          </a:p>
          <a:p>
            <a:r>
              <a:rPr lang="cs-CZ" dirty="0" err="1"/>
              <a:t>Visual</a:t>
            </a:r>
            <a:r>
              <a:rPr lang="cs-CZ" dirty="0"/>
              <a:t> </a:t>
            </a:r>
            <a:r>
              <a:rPr lang="cs-CZ" dirty="0" err="1"/>
              <a:t>Carousel</a:t>
            </a:r>
            <a:endParaRPr lang="cs-CZ" dirty="0"/>
          </a:p>
          <a:p>
            <a:r>
              <a:rPr lang="cs-CZ" dirty="0"/>
              <a:t>Vedlejší menu - vertikální</a:t>
            </a:r>
          </a:p>
          <a:p>
            <a:r>
              <a:rPr lang="cs-CZ" dirty="0"/>
              <a:t>Dlaždicový přehled kontaktů</a:t>
            </a:r>
          </a:p>
          <a:p>
            <a:r>
              <a:rPr lang="cs-CZ" dirty="0"/>
              <a:t>Dlaždicový výpis útvarů</a:t>
            </a:r>
          </a:p>
          <a:p>
            <a:r>
              <a:rPr lang="cs-CZ" dirty="0"/>
              <a:t>Dlaždicový výpis informací</a:t>
            </a:r>
          </a:p>
          <a:p>
            <a:r>
              <a:rPr lang="cs-CZ" dirty="0"/>
              <a:t>Zobrazení jména aktuální rubriky</a:t>
            </a:r>
          </a:p>
          <a:p>
            <a:r>
              <a:rPr lang="cs-CZ" dirty="0"/>
              <a:t>Mapa</a:t>
            </a:r>
          </a:p>
          <a:p>
            <a:r>
              <a:rPr lang="cs-CZ" dirty="0"/>
              <a:t>Adresa - kontakt</a:t>
            </a:r>
          </a:p>
          <a:p>
            <a:r>
              <a:rPr lang="cs-CZ" dirty="0"/>
              <a:t>Výpis dokumentů</a:t>
            </a:r>
          </a:p>
          <a:p>
            <a:r>
              <a:rPr lang="cs-CZ" dirty="0"/>
              <a:t>Hlavní menu</a:t>
            </a:r>
          </a:p>
          <a:p>
            <a:r>
              <a:rPr lang="cs-CZ" dirty="0" err="1"/>
              <a:t>Vedlejši</a:t>
            </a:r>
            <a:r>
              <a:rPr lang="cs-CZ" dirty="0"/>
              <a:t> menu - </a:t>
            </a:r>
            <a:r>
              <a:rPr lang="cs-CZ" dirty="0" err="1"/>
              <a:t>horizontálni</a:t>
            </a:r>
            <a:endParaRPr lang="cs-CZ" dirty="0"/>
          </a:p>
          <a:p>
            <a:r>
              <a:rPr lang="cs-CZ" dirty="0"/>
              <a:t>Google </a:t>
            </a:r>
            <a:r>
              <a:rPr lang="cs-CZ" dirty="0" err="1"/>
              <a:t>Analytics</a:t>
            </a:r>
            <a:r>
              <a:rPr lang="cs-CZ" dirty="0"/>
              <a:t> </a:t>
            </a:r>
            <a:r>
              <a:rPr lang="cs-CZ" dirty="0" err="1"/>
              <a:t>Tracker</a:t>
            </a:r>
            <a:endParaRPr lang="cs-CZ" dirty="0"/>
          </a:p>
          <a:p>
            <a:r>
              <a:rPr lang="cs-CZ" dirty="0"/>
              <a:t>Fotogalerie</a:t>
            </a:r>
          </a:p>
          <a:p>
            <a:r>
              <a:rPr lang="cs-CZ" dirty="0"/>
              <a:t>Statický blok</a:t>
            </a:r>
          </a:p>
          <a:p>
            <a:r>
              <a:rPr lang="cs-CZ" dirty="0" err="1"/>
              <a:t>Badge</a:t>
            </a:r>
            <a:r>
              <a:rPr lang="cs-CZ" dirty="0"/>
              <a:t> Box</a:t>
            </a:r>
          </a:p>
        </p:txBody>
      </p:sp>
      <p:sp>
        <p:nvSpPr>
          <p:cNvPr id="3" name="Zástupný symbol pro obsah 2"/>
          <p:cNvSpPr>
            <a:spLocks noGrp="1"/>
          </p:cNvSpPr>
          <p:nvPr>
            <p:ph sz="half" idx="2"/>
          </p:nvPr>
        </p:nvSpPr>
        <p:spPr/>
        <p:txBody>
          <a:bodyPr>
            <a:normAutofit fontScale="32500" lnSpcReduction="20000"/>
          </a:bodyPr>
          <a:lstStyle/>
          <a:p>
            <a:r>
              <a:rPr lang="cs-CZ" dirty="0"/>
              <a:t>Obrázek</a:t>
            </a:r>
          </a:p>
          <a:p>
            <a:r>
              <a:rPr lang="cs-CZ" dirty="0"/>
              <a:t>Drobečková navigace</a:t>
            </a:r>
          </a:p>
          <a:p>
            <a:r>
              <a:rPr lang="cs-CZ" dirty="0"/>
              <a:t>Dlaždicový výpis rubrik</a:t>
            </a:r>
          </a:p>
          <a:p>
            <a:r>
              <a:rPr lang="cs-CZ" dirty="0"/>
              <a:t>Obsah stránky</a:t>
            </a:r>
          </a:p>
          <a:p>
            <a:r>
              <a:rPr lang="cs-CZ" dirty="0"/>
              <a:t>Výpis informací v tabulce</a:t>
            </a:r>
          </a:p>
          <a:p>
            <a:r>
              <a:rPr lang="cs-CZ" dirty="0"/>
              <a:t>Výpis předmětů v tabulce</a:t>
            </a:r>
          </a:p>
          <a:p>
            <a:r>
              <a:rPr lang="cs-CZ" dirty="0"/>
              <a:t>Výpis publikací v tabulce</a:t>
            </a:r>
          </a:p>
          <a:p>
            <a:r>
              <a:rPr lang="cs-CZ" dirty="0"/>
              <a:t>Výpis projektů</a:t>
            </a:r>
          </a:p>
          <a:p>
            <a:r>
              <a:rPr lang="cs-CZ" dirty="0"/>
              <a:t>Upozornění pro uživatele</a:t>
            </a:r>
          </a:p>
          <a:p>
            <a:r>
              <a:rPr lang="cs-CZ" dirty="0" err="1"/>
              <a:t>VaV</a:t>
            </a:r>
            <a:r>
              <a:rPr lang="cs-CZ" dirty="0"/>
              <a:t> - Seznam výzev</a:t>
            </a:r>
          </a:p>
          <a:p>
            <a:r>
              <a:rPr lang="cs-CZ" dirty="0"/>
              <a:t>ČZU Lišta</a:t>
            </a:r>
          </a:p>
          <a:p>
            <a:r>
              <a:rPr lang="cs-CZ" dirty="0"/>
              <a:t>Vyhledávání v publikacích</a:t>
            </a:r>
          </a:p>
          <a:p>
            <a:r>
              <a:rPr lang="cs-CZ" dirty="0"/>
              <a:t>Vyhledávání v projektech</a:t>
            </a:r>
          </a:p>
          <a:p>
            <a:r>
              <a:rPr lang="cs-CZ" dirty="0"/>
              <a:t>Seznam událostí (datovaný kalendář)</a:t>
            </a:r>
          </a:p>
          <a:p>
            <a:r>
              <a:rPr lang="cs-CZ" dirty="0"/>
              <a:t>Kontaktní formulář</a:t>
            </a:r>
          </a:p>
          <a:p>
            <a:r>
              <a:rPr lang="cs-CZ" dirty="0"/>
              <a:t>Tlačítko Scroll To Top (Systémový </a:t>
            </a:r>
            <a:r>
              <a:rPr lang="cs-CZ" dirty="0" err="1"/>
              <a:t>widget</a:t>
            </a:r>
            <a:r>
              <a:rPr lang="cs-CZ" dirty="0"/>
              <a:t>)</a:t>
            </a:r>
          </a:p>
          <a:p>
            <a:r>
              <a:rPr lang="cs-CZ" dirty="0"/>
              <a:t>Podpora meta dat pro soc. sítě (Driver - Systémový </a:t>
            </a:r>
            <a:r>
              <a:rPr lang="cs-CZ" dirty="0" err="1"/>
              <a:t>widget</a:t>
            </a:r>
            <a:r>
              <a:rPr lang="cs-CZ" dirty="0"/>
              <a:t>)</a:t>
            </a:r>
          </a:p>
          <a:p>
            <a:r>
              <a:rPr lang="cs-CZ" dirty="0" err="1"/>
              <a:t>OpenGraph</a:t>
            </a:r>
            <a:r>
              <a:rPr lang="cs-CZ" dirty="0"/>
              <a:t> (Driver - Systémový </a:t>
            </a:r>
            <a:r>
              <a:rPr lang="cs-CZ" dirty="0" err="1"/>
              <a:t>widget</a:t>
            </a:r>
            <a:r>
              <a:rPr lang="cs-CZ" dirty="0"/>
              <a:t>)</a:t>
            </a:r>
          </a:p>
          <a:p>
            <a:r>
              <a:rPr lang="cs-CZ" dirty="0" err="1"/>
              <a:t>Favicon</a:t>
            </a:r>
            <a:r>
              <a:rPr lang="cs-CZ" dirty="0"/>
              <a:t> - Ikona webu (Systémový </a:t>
            </a:r>
            <a:r>
              <a:rPr lang="cs-CZ" dirty="0" err="1"/>
              <a:t>widget</a:t>
            </a:r>
            <a:r>
              <a:rPr lang="cs-CZ" dirty="0"/>
              <a:t>)</a:t>
            </a:r>
          </a:p>
          <a:p>
            <a:r>
              <a:rPr lang="cs-CZ" dirty="0"/>
              <a:t>Dlaždicový výpis vybraných rubrik</a:t>
            </a:r>
          </a:p>
          <a:p>
            <a:r>
              <a:rPr lang="cs-CZ" dirty="0"/>
              <a:t>Vlastní seznam kontaktů</a:t>
            </a:r>
          </a:p>
          <a:p>
            <a:r>
              <a:rPr lang="cs-CZ" dirty="0"/>
              <a:t>Výpis publikací útvaru</a:t>
            </a:r>
          </a:p>
          <a:p>
            <a:r>
              <a:rPr lang="cs-CZ" dirty="0"/>
              <a:t>Výpis informací v </a:t>
            </a:r>
            <a:r>
              <a:rPr lang="cs-CZ" dirty="0" err="1"/>
              <a:t>akordionu</a:t>
            </a:r>
            <a:endParaRPr lang="cs-CZ" dirty="0"/>
          </a:p>
          <a:p>
            <a:r>
              <a:rPr lang="cs-CZ" dirty="0"/>
              <a:t>Stav služeb</a:t>
            </a:r>
          </a:p>
          <a:p>
            <a:r>
              <a:rPr lang="cs-CZ" dirty="0"/>
              <a:t>Google </a:t>
            </a:r>
            <a:r>
              <a:rPr lang="cs-CZ" dirty="0" err="1"/>
              <a:t>Adwords</a:t>
            </a:r>
            <a:r>
              <a:rPr lang="cs-CZ" dirty="0"/>
              <a:t> </a:t>
            </a:r>
            <a:r>
              <a:rPr lang="cs-CZ" dirty="0" err="1"/>
              <a:t>Conversion</a:t>
            </a:r>
            <a:r>
              <a:rPr lang="cs-CZ" dirty="0"/>
              <a:t> </a:t>
            </a:r>
            <a:r>
              <a:rPr lang="cs-CZ" dirty="0" err="1"/>
              <a:t>Tracking</a:t>
            </a:r>
            <a:endParaRPr lang="cs-CZ" dirty="0"/>
          </a:p>
          <a:p>
            <a:r>
              <a:rPr lang="cs-CZ" dirty="0" err="1"/>
              <a:t>Sklik</a:t>
            </a:r>
            <a:r>
              <a:rPr lang="cs-CZ" dirty="0"/>
              <a:t> - </a:t>
            </a:r>
            <a:r>
              <a:rPr lang="cs-CZ" dirty="0" err="1"/>
              <a:t>Conversion</a:t>
            </a:r>
            <a:r>
              <a:rPr lang="cs-CZ" dirty="0"/>
              <a:t> </a:t>
            </a:r>
            <a:r>
              <a:rPr lang="cs-CZ" dirty="0" err="1"/>
              <a:t>Tracking</a:t>
            </a:r>
            <a:endParaRPr lang="cs-CZ" dirty="0"/>
          </a:p>
          <a:p>
            <a:r>
              <a:rPr lang="cs-CZ" dirty="0" err="1"/>
              <a:t>Sklik</a:t>
            </a:r>
            <a:r>
              <a:rPr lang="cs-CZ" dirty="0"/>
              <a:t> - </a:t>
            </a:r>
            <a:r>
              <a:rPr lang="cs-CZ" dirty="0" err="1"/>
              <a:t>Retargeting</a:t>
            </a:r>
            <a:endParaRPr lang="cs-CZ" dirty="0"/>
          </a:p>
          <a:p>
            <a:r>
              <a:rPr lang="cs-CZ" dirty="0" err="1"/>
              <a:t>Facebook</a:t>
            </a:r>
            <a:r>
              <a:rPr lang="cs-CZ" dirty="0"/>
              <a:t> - pixel</a:t>
            </a:r>
          </a:p>
          <a:p>
            <a:r>
              <a:rPr lang="cs-CZ" dirty="0" err="1"/>
              <a:t>Ribbon</a:t>
            </a:r>
            <a:endParaRPr lang="cs-CZ" dirty="0"/>
          </a:p>
          <a:p>
            <a:r>
              <a:rPr lang="cs-CZ" dirty="0"/>
              <a:t>EBSCO </a:t>
            </a:r>
            <a:r>
              <a:rPr lang="cs-CZ" dirty="0" err="1"/>
              <a:t>Discovery</a:t>
            </a:r>
            <a:r>
              <a:rPr lang="cs-CZ" dirty="0"/>
              <a:t> </a:t>
            </a:r>
            <a:r>
              <a:rPr lang="cs-CZ" dirty="0" err="1"/>
              <a:t>Service</a:t>
            </a:r>
            <a:endParaRPr lang="cs-CZ" dirty="0"/>
          </a:p>
        </p:txBody>
      </p:sp>
      <p:sp>
        <p:nvSpPr>
          <p:cNvPr id="4" name="Zástupný symbol pro text 3"/>
          <p:cNvSpPr>
            <a:spLocks noGrp="1"/>
          </p:cNvSpPr>
          <p:nvPr>
            <p:ph type="body" sz="quarter" idx="10"/>
          </p:nvPr>
        </p:nvSpPr>
        <p:spPr/>
        <p:txBody>
          <a:bodyPr/>
          <a:lstStyle/>
          <a:p>
            <a:endParaRPr lang="cs-CZ"/>
          </a:p>
        </p:txBody>
      </p:sp>
      <p:sp>
        <p:nvSpPr>
          <p:cNvPr id="5" name="Zástupný symbol pro text 4"/>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1752217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smtClean="0"/>
              <a:t>Widgety</a:t>
            </a:r>
            <a:r>
              <a:rPr lang="cs-CZ" dirty="0" smtClean="0"/>
              <a:t> – stručný přehled</a:t>
            </a:r>
            <a:endParaRPr lang="cs-CZ" dirty="0"/>
          </a:p>
        </p:txBody>
      </p:sp>
      <p:sp>
        <p:nvSpPr>
          <p:cNvPr id="7" name="Zástupný symbol pro obsah 6"/>
          <p:cNvSpPr>
            <a:spLocks noGrp="1"/>
          </p:cNvSpPr>
          <p:nvPr>
            <p:ph idx="1"/>
          </p:nvPr>
        </p:nvSpPr>
        <p:spPr/>
        <p:txBody>
          <a:bodyPr/>
          <a:lstStyle/>
          <a:p>
            <a:r>
              <a:rPr lang="cs-CZ" dirty="0" smtClean="0"/>
              <a:t>Výpis informací v boxu</a:t>
            </a:r>
          </a:p>
          <a:p>
            <a:endParaRPr lang="cs-CZ" dirty="0"/>
          </a:p>
          <a:p>
            <a:endParaRPr lang="cs-CZ" dirty="0" smtClean="0"/>
          </a:p>
          <a:p>
            <a:endParaRPr lang="cs-CZ" dirty="0"/>
          </a:p>
          <a:p>
            <a:endParaRPr lang="cs-CZ" dirty="0" smtClean="0"/>
          </a:p>
          <a:p>
            <a:r>
              <a:rPr lang="cs-CZ" dirty="0" smtClean="0"/>
              <a:t>Seznam odkazů</a:t>
            </a:r>
            <a:endParaRPr lang="cs-CZ" dirty="0"/>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pic>
        <p:nvPicPr>
          <p:cNvPr id="10" name="Picture 2"/>
          <p:cNvPicPr>
            <a:picLocks noChangeAspect="1" noChangeArrowheads="1"/>
          </p:cNvPicPr>
          <p:nvPr/>
        </p:nvPicPr>
        <p:blipFill>
          <a:blip r:embed="rId2" cstate="print"/>
          <a:srcRect/>
          <a:stretch>
            <a:fillRect/>
          </a:stretch>
        </p:blipFill>
        <p:spPr bwMode="auto">
          <a:xfrm>
            <a:off x="4211960" y="1556792"/>
            <a:ext cx="4130484" cy="2182504"/>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a:stretch>
            <a:fillRect/>
          </a:stretch>
        </p:blipFill>
        <p:spPr bwMode="auto">
          <a:xfrm>
            <a:off x="4238890" y="3911860"/>
            <a:ext cx="2097979" cy="1930141"/>
          </a:xfrm>
          <a:prstGeom prst="rect">
            <a:avLst/>
          </a:prstGeom>
          <a:noFill/>
          <a:ln w="9525">
            <a:noFill/>
            <a:miter lim="800000"/>
            <a:headEnd/>
            <a:tailEnd/>
          </a:ln>
        </p:spPr>
      </p:pic>
    </p:spTree>
    <p:extLst>
      <p:ext uri="{BB962C8B-B14F-4D97-AF65-F5344CB8AC3E}">
        <p14:creationId xmlns:p14="http://schemas.microsoft.com/office/powerpoint/2010/main" val="2842270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Historie</a:t>
            </a:r>
            <a:endParaRPr lang="cs-CZ" dirty="0"/>
          </a:p>
        </p:txBody>
      </p:sp>
      <p:sp>
        <p:nvSpPr>
          <p:cNvPr id="8" name="Zástupný symbol pro obsah 7"/>
          <p:cNvSpPr>
            <a:spLocks noGrp="1"/>
          </p:cNvSpPr>
          <p:nvPr>
            <p:ph idx="1"/>
          </p:nvPr>
        </p:nvSpPr>
        <p:spPr/>
        <p:txBody>
          <a:bodyPr>
            <a:normAutofit fontScale="92500" lnSpcReduction="20000"/>
          </a:bodyPr>
          <a:lstStyle/>
          <a:p>
            <a:r>
              <a:rPr lang="cs-CZ" dirty="0" smtClean="0"/>
              <a:t>2005 – 2006 – Snaha o sjednocení všech prezentací fakult a univerzity pod jednotný korporátní vzhled</a:t>
            </a:r>
          </a:p>
          <a:p>
            <a:r>
              <a:rPr lang="cs-CZ" dirty="0" smtClean="0"/>
              <a:t>2006 – 3Q – Spuštění nových korporátních prezentací univerzity a fakult</a:t>
            </a:r>
          </a:p>
          <a:p>
            <a:r>
              <a:rPr lang="cs-CZ" dirty="0" smtClean="0"/>
              <a:t>2013 – zahájení příprav pro nové weby</a:t>
            </a:r>
          </a:p>
          <a:p>
            <a:r>
              <a:rPr lang="cs-CZ" dirty="0" smtClean="0"/>
              <a:t>2015 – stále zahajujeme, obhajujeme, začíná se …</a:t>
            </a:r>
          </a:p>
          <a:p>
            <a:r>
              <a:rPr lang="cs-CZ" dirty="0"/>
              <a:t>1.6.2016 – </a:t>
            </a:r>
            <a:r>
              <a:rPr lang="cs-CZ" dirty="0" smtClean="0"/>
              <a:t>spuštění nových webů</a:t>
            </a:r>
          </a:p>
          <a:p>
            <a:pPr lvl="1"/>
            <a:r>
              <a:rPr lang="cs-CZ" dirty="0" err="1" smtClean="0"/>
              <a:t>bezvýpadkové</a:t>
            </a:r>
            <a:r>
              <a:rPr lang="cs-CZ" dirty="0" smtClean="0"/>
              <a:t> nasazení nových verzí</a:t>
            </a:r>
          </a:p>
          <a:p>
            <a:pPr lvl="1"/>
            <a:r>
              <a:rPr lang="cs-CZ" dirty="0" smtClean="0"/>
              <a:t>od této doby 99% dostupnost</a:t>
            </a:r>
          </a:p>
          <a:p>
            <a:pPr lvl="1"/>
            <a:r>
              <a:rPr lang="cs-CZ" dirty="0" smtClean="0"/>
              <a:t>nebyl zaznamenán neočekávaný výpadek či havárie</a:t>
            </a:r>
          </a:p>
        </p:txBody>
      </p:sp>
      <p:sp>
        <p:nvSpPr>
          <p:cNvPr id="9" name="Zástupný symbol pro text 8"/>
          <p:cNvSpPr>
            <a:spLocks noGrp="1"/>
          </p:cNvSpPr>
          <p:nvPr>
            <p:ph type="body" sz="quarter" idx="10"/>
          </p:nvPr>
        </p:nvSpPr>
        <p:spPr/>
        <p:txBody>
          <a:bodyPr/>
          <a:lstStyle/>
          <a:p>
            <a:endParaRPr lang="cs-CZ"/>
          </a:p>
        </p:txBody>
      </p:sp>
      <p:sp>
        <p:nvSpPr>
          <p:cNvPr id="10" name="Zástupný symbol pro text 9"/>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2296366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smtClean="0"/>
              <a:t>Widgety</a:t>
            </a:r>
            <a:r>
              <a:rPr lang="cs-CZ" dirty="0" smtClean="0"/>
              <a:t> – stručný přehled</a:t>
            </a:r>
            <a:endParaRPr lang="cs-CZ" dirty="0"/>
          </a:p>
        </p:txBody>
      </p:sp>
      <p:sp>
        <p:nvSpPr>
          <p:cNvPr id="7" name="Zástupný symbol pro obsah 6"/>
          <p:cNvSpPr>
            <a:spLocks noGrp="1"/>
          </p:cNvSpPr>
          <p:nvPr>
            <p:ph idx="1"/>
          </p:nvPr>
        </p:nvSpPr>
        <p:spPr/>
        <p:txBody>
          <a:bodyPr/>
          <a:lstStyle/>
          <a:p>
            <a:r>
              <a:rPr lang="cs-CZ" dirty="0"/>
              <a:t>Odpočítávání k danému datu/času</a:t>
            </a:r>
          </a:p>
          <a:p>
            <a:endParaRPr lang="cs-CZ" dirty="0"/>
          </a:p>
          <a:p>
            <a:endParaRPr lang="cs-CZ" dirty="0" smtClean="0"/>
          </a:p>
          <a:p>
            <a:endParaRPr lang="cs-CZ" dirty="0"/>
          </a:p>
          <a:p>
            <a:endParaRPr lang="cs-CZ" dirty="0" smtClean="0"/>
          </a:p>
          <a:p>
            <a:r>
              <a:rPr lang="cs-CZ" dirty="0"/>
              <a:t>Bar sociálních sítí</a:t>
            </a:r>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pic>
        <p:nvPicPr>
          <p:cNvPr id="12" name="Picture 3"/>
          <p:cNvPicPr>
            <a:picLocks noChangeAspect="1" noChangeArrowheads="1"/>
          </p:cNvPicPr>
          <p:nvPr/>
        </p:nvPicPr>
        <p:blipFill>
          <a:blip r:embed="rId2" cstate="print"/>
          <a:srcRect/>
          <a:stretch>
            <a:fillRect/>
          </a:stretch>
        </p:blipFill>
        <p:spPr bwMode="auto">
          <a:xfrm>
            <a:off x="1089556" y="1556792"/>
            <a:ext cx="6964887" cy="1006580"/>
          </a:xfrm>
          <a:prstGeom prst="rect">
            <a:avLst/>
          </a:prstGeom>
          <a:noFill/>
          <a:ln w="9525">
            <a:noFill/>
            <a:miter lim="800000"/>
            <a:headEnd/>
            <a:tailEnd/>
          </a:ln>
        </p:spPr>
      </p:pic>
      <p:pic>
        <p:nvPicPr>
          <p:cNvPr id="13" name="Obrázek 12"/>
          <p:cNvPicPr>
            <a:picLocks noChangeAspect="1"/>
          </p:cNvPicPr>
          <p:nvPr/>
        </p:nvPicPr>
        <p:blipFill>
          <a:blip r:embed="rId3"/>
          <a:stretch>
            <a:fillRect/>
          </a:stretch>
        </p:blipFill>
        <p:spPr>
          <a:xfrm>
            <a:off x="3890961" y="4581128"/>
            <a:ext cx="1362075" cy="447675"/>
          </a:xfrm>
          <a:prstGeom prst="rect">
            <a:avLst/>
          </a:prstGeom>
        </p:spPr>
      </p:pic>
    </p:spTree>
    <p:extLst>
      <p:ext uri="{BB962C8B-B14F-4D97-AF65-F5344CB8AC3E}">
        <p14:creationId xmlns:p14="http://schemas.microsoft.com/office/powerpoint/2010/main" val="2643004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a:t>Widgety</a:t>
            </a:r>
            <a:r>
              <a:rPr lang="cs-CZ" dirty="0"/>
              <a:t> – stručný přehled</a:t>
            </a:r>
          </a:p>
        </p:txBody>
      </p:sp>
      <p:sp>
        <p:nvSpPr>
          <p:cNvPr id="7" name="Zástupný symbol pro obsah 6"/>
          <p:cNvSpPr>
            <a:spLocks noGrp="1"/>
          </p:cNvSpPr>
          <p:nvPr>
            <p:ph idx="1"/>
          </p:nvPr>
        </p:nvSpPr>
        <p:spPr/>
        <p:txBody>
          <a:bodyPr/>
          <a:lstStyle/>
          <a:p>
            <a:r>
              <a:rPr lang="cs-CZ" dirty="0"/>
              <a:t>Výpis kontaktů</a:t>
            </a:r>
          </a:p>
          <a:p>
            <a:pPr marL="0" indent="0">
              <a:buNone/>
            </a:pPr>
            <a:endParaRPr lang="cs-CZ" dirty="0"/>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pic>
        <p:nvPicPr>
          <p:cNvPr id="10" name="Picture 3"/>
          <p:cNvPicPr>
            <a:picLocks noChangeAspect="1" noChangeArrowheads="1"/>
          </p:cNvPicPr>
          <p:nvPr/>
        </p:nvPicPr>
        <p:blipFill>
          <a:blip r:embed="rId2" cstate="print"/>
          <a:srcRect/>
          <a:stretch>
            <a:fillRect/>
          </a:stretch>
        </p:blipFill>
        <p:spPr bwMode="auto">
          <a:xfrm>
            <a:off x="6794824" y="1405830"/>
            <a:ext cx="1748621" cy="3997731"/>
          </a:xfrm>
          <a:prstGeom prst="rect">
            <a:avLst/>
          </a:prstGeom>
          <a:noFill/>
          <a:ln w="9525">
            <a:noFill/>
            <a:miter lim="800000"/>
            <a:headEnd/>
            <a:tailEnd/>
          </a:ln>
        </p:spPr>
      </p:pic>
      <p:pic>
        <p:nvPicPr>
          <p:cNvPr id="11" name="Picture 4"/>
          <p:cNvPicPr>
            <a:picLocks noChangeAspect="1" noChangeArrowheads="1"/>
          </p:cNvPicPr>
          <p:nvPr/>
        </p:nvPicPr>
        <p:blipFill>
          <a:blip r:embed="rId3" cstate="print"/>
          <a:srcRect/>
          <a:stretch>
            <a:fillRect/>
          </a:stretch>
        </p:blipFill>
        <p:spPr bwMode="auto">
          <a:xfrm>
            <a:off x="827584" y="1818008"/>
            <a:ext cx="5496688" cy="2112153"/>
          </a:xfrm>
          <a:prstGeom prst="rect">
            <a:avLst/>
          </a:prstGeom>
          <a:noFill/>
          <a:ln w="9525">
            <a:noFill/>
            <a:miter lim="800000"/>
            <a:headEnd/>
            <a:tailEnd/>
          </a:ln>
        </p:spPr>
      </p:pic>
      <p:pic>
        <p:nvPicPr>
          <p:cNvPr id="12" name="Picture 5"/>
          <p:cNvPicPr>
            <a:picLocks noChangeAspect="1" noChangeArrowheads="1"/>
          </p:cNvPicPr>
          <p:nvPr/>
        </p:nvPicPr>
        <p:blipFill>
          <a:blip r:embed="rId4" cstate="print"/>
          <a:srcRect/>
          <a:stretch>
            <a:fillRect/>
          </a:stretch>
        </p:blipFill>
        <p:spPr bwMode="auto">
          <a:xfrm>
            <a:off x="589837" y="4217808"/>
            <a:ext cx="6020864" cy="1008112"/>
          </a:xfrm>
          <a:prstGeom prst="rect">
            <a:avLst/>
          </a:prstGeom>
          <a:noFill/>
          <a:ln w="9525">
            <a:noFill/>
            <a:miter lim="800000"/>
            <a:headEnd/>
            <a:tailEnd/>
          </a:ln>
        </p:spPr>
      </p:pic>
    </p:spTree>
    <p:extLst>
      <p:ext uri="{BB962C8B-B14F-4D97-AF65-F5344CB8AC3E}">
        <p14:creationId xmlns:p14="http://schemas.microsoft.com/office/powerpoint/2010/main" val="945039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a:t>Widgety</a:t>
            </a:r>
            <a:r>
              <a:rPr lang="cs-CZ" dirty="0"/>
              <a:t> – stručný přehled</a:t>
            </a:r>
          </a:p>
        </p:txBody>
      </p:sp>
      <p:sp>
        <p:nvSpPr>
          <p:cNvPr id="7" name="Zástupný symbol pro obsah 6"/>
          <p:cNvSpPr>
            <a:spLocks noGrp="1"/>
          </p:cNvSpPr>
          <p:nvPr>
            <p:ph idx="1"/>
          </p:nvPr>
        </p:nvSpPr>
        <p:spPr/>
        <p:txBody>
          <a:bodyPr/>
          <a:lstStyle/>
          <a:p>
            <a:r>
              <a:rPr lang="cs-CZ" dirty="0"/>
              <a:t>Kalendář akcí a výpis akcí</a:t>
            </a:r>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pic>
        <p:nvPicPr>
          <p:cNvPr id="13" name="Picture 2"/>
          <p:cNvPicPr>
            <a:picLocks noChangeAspect="1" noChangeArrowheads="1"/>
          </p:cNvPicPr>
          <p:nvPr/>
        </p:nvPicPr>
        <p:blipFill>
          <a:blip r:embed="rId2" cstate="print"/>
          <a:srcRect/>
          <a:stretch>
            <a:fillRect/>
          </a:stretch>
        </p:blipFill>
        <p:spPr bwMode="auto">
          <a:xfrm>
            <a:off x="5148064" y="1403669"/>
            <a:ext cx="1784093" cy="2316077"/>
          </a:xfrm>
          <a:prstGeom prst="rect">
            <a:avLst/>
          </a:prstGeom>
          <a:noFill/>
          <a:ln w="9525">
            <a:noFill/>
            <a:miter lim="800000"/>
            <a:headEnd/>
            <a:tailEnd/>
          </a:ln>
        </p:spPr>
      </p:pic>
      <p:pic>
        <p:nvPicPr>
          <p:cNvPr id="14" name="Picture 3"/>
          <p:cNvPicPr>
            <a:picLocks noChangeAspect="1" noChangeArrowheads="1"/>
          </p:cNvPicPr>
          <p:nvPr/>
        </p:nvPicPr>
        <p:blipFill>
          <a:blip r:embed="rId3" cstate="print"/>
          <a:srcRect/>
          <a:stretch>
            <a:fillRect/>
          </a:stretch>
        </p:blipFill>
        <p:spPr bwMode="auto">
          <a:xfrm>
            <a:off x="7219453" y="1484784"/>
            <a:ext cx="1500613" cy="4130721"/>
          </a:xfrm>
          <a:prstGeom prst="rect">
            <a:avLst/>
          </a:prstGeom>
          <a:noFill/>
          <a:ln w="9525">
            <a:noFill/>
            <a:miter lim="800000"/>
            <a:headEnd/>
            <a:tailEnd/>
          </a:ln>
        </p:spPr>
      </p:pic>
      <p:pic>
        <p:nvPicPr>
          <p:cNvPr id="15" name="Picture 4"/>
          <p:cNvPicPr>
            <a:picLocks noChangeAspect="1" noChangeArrowheads="1"/>
          </p:cNvPicPr>
          <p:nvPr/>
        </p:nvPicPr>
        <p:blipFill>
          <a:blip r:embed="rId4" cstate="print"/>
          <a:srcRect/>
          <a:stretch>
            <a:fillRect/>
          </a:stretch>
        </p:blipFill>
        <p:spPr bwMode="auto">
          <a:xfrm>
            <a:off x="755576" y="3937234"/>
            <a:ext cx="5544616" cy="1880432"/>
          </a:xfrm>
          <a:prstGeom prst="rect">
            <a:avLst/>
          </a:prstGeom>
          <a:noFill/>
          <a:ln w="9525">
            <a:noFill/>
            <a:miter lim="800000"/>
            <a:headEnd/>
            <a:tailEnd/>
          </a:ln>
        </p:spPr>
      </p:pic>
    </p:spTree>
    <p:extLst>
      <p:ext uri="{BB962C8B-B14F-4D97-AF65-F5344CB8AC3E}">
        <p14:creationId xmlns:p14="http://schemas.microsoft.com/office/powerpoint/2010/main" val="289486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a:t>Widgety</a:t>
            </a:r>
            <a:r>
              <a:rPr lang="cs-CZ" dirty="0"/>
              <a:t> – stručný přehled</a:t>
            </a:r>
          </a:p>
        </p:txBody>
      </p:sp>
      <p:sp>
        <p:nvSpPr>
          <p:cNvPr id="7" name="Zástupný symbol pro obsah 6"/>
          <p:cNvSpPr>
            <a:spLocks noGrp="1"/>
          </p:cNvSpPr>
          <p:nvPr>
            <p:ph idx="1"/>
          </p:nvPr>
        </p:nvSpPr>
        <p:spPr/>
        <p:txBody>
          <a:bodyPr/>
          <a:lstStyle/>
          <a:p>
            <a:r>
              <a:rPr lang="cs-CZ" dirty="0"/>
              <a:t>Výpis dokumentů</a:t>
            </a:r>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pic>
        <p:nvPicPr>
          <p:cNvPr id="10" name="Picture 2"/>
          <p:cNvPicPr>
            <a:picLocks noChangeAspect="1" noChangeArrowheads="1"/>
          </p:cNvPicPr>
          <p:nvPr/>
        </p:nvPicPr>
        <p:blipFill>
          <a:blip r:embed="rId2" cstate="print"/>
          <a:srcRect/>
          <a:stretch>
            <a:fillRect/>
          </a:stretch>
        </p:blipFill>
        <p:spPr bwMode="auto">
          <a:xfrm>
            <a:off x="1259632" y="1681574"/>
            <a:ext cx="7056784" cy="4051683"/>
          </a:xfrm>
          <a:prstGeom prst="rect">
            <a:avLst/>
          </a:prstGeom>
          <a:noFill/>
          <a:ln w="9525">
            <a:noFill/>
            <a:miter lim="800000"/>
            <a:headEnd/>
            <a:tailEnd/>
          </a:ln>
        </p:spPr>
      </p:pic>
    </p:spTree>
    <p:extLst>
      <p:ext uri="{BB962C8B-B14F-4D97-AF65-F5344CB8AC3E}">
        <p14:creationId xmlns:p14="http://schemas.microsoft.com/office/powerpoint/2010/main" val="3563910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err="1"/>
              <a:t>Widgety</a:t>
            </a:r>
            <a:r>
              <a:rPr lang="cs-CZ" dirty="0"/>
              <a:t> – stručný přehled</a:t>
            </a:r>
          </a:p>
        </p:txBody>
      </p:sp>
      <p:sp>
        <p:nvSpPr>
          <p:cNvPr id="7" name="Zástupný symbol pro obsah 6"/>
          <p:cNvSpPr>
            <a:spLocks noGrp="1"/>
          </p:cNvSpPr>
          <p:nvPr>
            <p:ph idx="1"/>
          </p:nvPr>
        </p:nvSpPr>
        <p:spPr/>
        <p:txBody>
          <a:bodyPr/>
          <a:lstStyle/>
          <a:p>
            <a:r>
              <a:rPr lang="cs-CZ" dirty="0"/>
              <a:t>Vizuální blok</a:t>
            </a:r>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pic>
        <p:nvPicPr>
          <p:cNvPr id="11" name="Picture 3"/>
          <p:cNvPicPr>
            <a:picLocks noChangeAspect="1" noChangeArrowheads="1"/>
          </p:cNvPicPr>
          <p:nvPr/>
        </p:nvPicPr>
        <p:blipFill>
          <a:blip r:embed="rId2" cstate="print"/>
          <a:srcRect/>
          <a:stretch>
            <a:fillRect/>
          </a:stretch>
        </p:blipFill>
        <p:spPr bwMode="auto">
          <a:xfrm>
            <a:off x="899592" y="1980314"/>
            <a:ext cx="7468797" cy="2753355"/>
          </a:xfrm>
          <a:prstGeom prst="rect">
            <a:avLst/>
          </a:prstGeom>
          <a:noFill/>
          <a:ln w="9525">
            <a:noFill/>
            <a:miter lim="800000"/>
            <a:headEnd/>
            <a:tailEnd/>
          </a:ln>
        </p:spPr>
      </p:pic>
    </p:spTree>
    <p:extLst>
      <p:ext uri="{BB962C8B-B14F-4D97-AF65-F5344CB8AC3E}">
        <p14:creationId xmlns:p14="http://schemas.microsoft.com/office/powerpoint/2010/main" val="1558365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a:t>Nové weby - responsivní</a:t>
            </a:r>
          </a:p>
        </p:txBody>
      </p:sp>
      <p:sp>
        <p:nvSpPr>
          <p:cNvPr id="7" name="Zástupný symbol pro obsah 6"/>
          <p:cNvSpPr>
            <a:spLocks noGrp="1"/>
          </p:cNvSpPr>
          <p:nvPr>
            <p:ph idx="1"/>
          </p:nvPr>
        </p:nvSpPr>
        <p:spPr/>
        <p:txBody>
          <a:bodyPr/>
          <a:lstStyle/>
          <a:p>
            <a:r>
              <a:rPr lang="cs-CZ" dirty="0" smtClean="0"/>
              <a:t>Rozložení a obsah prezentace reaguje na velikost obrazovky pomocí, které je stránka</a:t>
            </a:r>
            <a:br>
              <a:rPr lang="cs-CZ" dirty="0" smtClean="0"/>
            </a:br>
            <a:r>
              <a:rPr lang="cs-CZ" dirty="0" smtClean="0"/>
              <a:t>prohlížena</a:t>
            </a:r>
          </a:p>
          <a:p>
            <a:endParaRPr lang="cs-CZ" dirty="0" smtClean="0"/>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sp>
        <p:nvSpPr>
          <p:cNvPr id="10" name="TextovéPole 9"/>
          <p:cNvSpPr txBox="1"/>
          <p:nvPr/>
        </p:nvSpPr>
        <p:spPr>
          <a:xfrm>
            <a:off x="3995936" y="3405232"/>
            <a:ext cx="4464496" cy="2215991"/>
          </a:xfrm>
          <a:prstGeom prst="rect">
            <a:avLst/>
          </a:prstGeom>
          <a:noFill/>
        </p:spPr>
        <p:txBody>
          <a:bodyPr wrap="square" rtlCol="0">
            <a:spAutoFit/>
          </a:bodyPr>
          <a:lstStyle/>
          <a:p>
            <a:r>
              <a:rPr lang="en-US" i="1" dirty="0"/>
              <a:t>Responsive design is an approach to web page creation that makes use of flexible layouts, flexible images and cascading style sheet media queries.  The goal of responsive design is to build web pages that detect the visitor’s screen size and orientation and change the layout accordingly</a:t>
            </a:r>
            <a:r>
              <a:rPr lang="en-US" i="1" dirty="0" smtClean="0"/>
              <a:t>.</a:t>
            </a:r>
            <a:endParaRPr lang="cs-CZ" i="1" dirty="0" smtClean="0"/>
          </a:p>
          <a:p>
            <a:pPr algn="r"/>
            <a:r>
              <a:rPr lang="cs-CZ" sz="1200" b="1" i="1" dirty="0" smtClean="0"/>
              <a:t>Whatis.com</a:t>
            </a:r>
            <a:endParaRPr lang="cs-CZ" sz="1200" b="1" i="1" dirty="0"/>
          </a:p>
        </p:txBody>
      </p:sp>
    </p:spTree>
    <p:extLst>
      <p:ext uri="{BB962C8B-B14F-4D97-AF65-F5344CB8AC3E}">
        <p14:creationId xmlns:p14="http://schemas.microsoft.com/office/powerpoint/2010/main" val="3248586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Nové weby - responsivní</a:t>
            </a:r>
            <a:endParaRPr lang="cs-CZ" dirty="0"/>
          </a:p>
        </p:txBody>
      </p:sp>
      <p:pic>
        <p:nvPicPr>
          <p:cNvPr id="11" name="Zástupný symbol pro obsah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7570" y="981075"/>
            <a:ext cx="7228859" cy="4752975"/>
          </a:xfrm>
        </p:spPr>
      </p:pic>
      <p:sp>
        <p:nvSpPr>
          <p:cNvPr id="9" name="Zástupný symbol pro text 8"/>
          <p:cNvSpPr>
            <a:spLocks noGrp="1"/>
          </p:cNvSpPr>
          <p:nvPr>
            <p:ph type="body" sz="quarter" idx="10"/>
          </p:nvPr>
        </p:nvSpPr>
        <p:spPr/>
        <p:txBody>
          <a:bodyPr/>
          <a:lstStyle/>
          <a:p>
            <a:endParaRPr lang="cs-CZ"/>
          </a:p>
        </p:txBody>
      </p:sp>
      <p:sp>
        <p:nvSpPr>
          <p:cNvPr id="10" name="Zástupný symbol pro text 9"/>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2687600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a:t>Výhled do </a:t>
            </a:r>
            <a:r>
              <a:rPr lang="cs-CZ" dirty="0" smtClean="0"/>
              <a:t>budoucna</a:t>
            </a:r>
            <a:endParaRPr lang="cs-CZ" dirty="0"/>
          </a:p>
        </p:txBody>
      </p:sp>
      <p:sp>
        <p:nvSpPr>
          <p:cNvPr id="7" name="Zástupný symbol pro obsah 6"/>
          <p:cNvSpPr>
            <a:spLocks noGrp="1"/>
          </p:cNvSpPr>
          <p:nvPr>
            <p:ph idx="1"/>
          </p:nvPr>
        </p:nvSpPr>
        <p:spPr/>
        <p:txBody>
          <a:bodyPr/>
          <a:lstStyle/>
          <a:p>
            <a:r>
              <a:rPr lang="cs-CZ" dirty="0" smtClean="0"/>
              <a:t>Revize </a:t>
            </a:r>
            <a:r>
              <a:rPr lang="cs-CZ" dirty="0" err="1" smtClean="0"/>
              <a:t>responsivity</a:t>
            </a:r>
            <a:r>
              <a:rPr lang="cs-CZ" dirty="0" smtClean="0"/>
              <a:t> komponent</a:t>
            </a:r>
          </a:p>
          <a:p>
            <a:r>
              <a:rPr lang="cs-CZ" dirty="0" smtClean="0"/>
              <a:t>Implementace REDIS </a:t>
            </a:r>
            <a:r>
              <a:rPr lang="cs-CZ" dirty="0" err="1" smtClean="0"/>
              <a:t>cache</a:t>
            </a:r>
            <a:r>
              <a:rPr lang="cs-CZ" dirty="0" smtClean="0"/>
              <a:t> – očekáváno zrychlení při generování stránek</a:t>
            </a:r>
          </a:p>
          <a:p>
            <a:r>
              <a:rPr lang="cs-CZ" dirty="0" smtClean="0"/>
              <a:t>Validace přístupnosti dle WCAG 2.0</a:t>
            </a:r>
          </a:p>
          <a:p>
            <a:r>
              <a:rPr lang="cs-CZ" dirty="0" smtClean="0"/>
              <a:t>Sepsání a vydání prohlášení o přístupnosti</a:t>
            </a:r>
          </a:p>
          <a:p>
            <a:endParaRPr lang="cs-CZ" dirty="0" smtClean="0"/>
          </a:p>
          <a:p>
            <a:endParaRPr lang="cs-CZ" dirty="0"/>
          </a:p>
        </p:txBody>
      </p:sp>
      <p:sp>
        <p:nvSpPr>
          <p:cNvPr id="8" name="Zástupný symbol pro text 7"/>
          <p:cNvSpPr>
            <a:spLocks noGrp="1"/>
          </p:cNvSpPr>
          <p:nvPr>
            <p:ph type="body" sz="quarter" idx="10"/>
          </p:nvPr>
        </p:nvSpPr>
        <p:spPr/>
        <p:txBody>
          <a:bodyPr/>
          <a:lstStyle/>
          <a:p>
            <a:endParaRPr lang="cs-CZ"/>
          </a:p>
        </p:txBody>
      </p:sp>
      <p:sp>
        <p:nvSpPr>
          <p:cNvPr id="9" name="Zástupný symbol pro text 8"/>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654374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Děkuji za pozornost</a:t>
            </a:r>
            <a:endParaRPr lang="cs-CZ" dirty="0"/>
          </a:p>
        </p:txBody>
      </p:sp>
    </p:spTree>
    <p:extLst>
      <p:ext uri="{BB962C8B-B14F-4D97-AF65-F5344CB8AC3E}">
        <p14:creationId xmlns:p14="http://schemas.microsoft.com/office/powerpoint/2010/main" val="2092462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Duben 2002</a:t>
            </a:r>
            <a:endParaRPr lang="cs-CZ" dirty="0"/>
          </a:p>
        </p:txBody>
      </p:sp>
      <p:pic>
        <p:nvPicPr>
          <p:cNvPr id="11" name="Zástupný symbol pro obrázek 10"/>
          <p:cNvPicPr>
            <a:picLocks noGrp="1" noChangeAspect="1"/>
          </p:cNvPicPr>
          <p:nvPr>
            <p:ph type="pic" idx="1"/>
          </p:nvPr>
        </p:nvPicPr>
        <p:blipFill>
          <a:blip r:embed="rId2"/>
          <a:srcRect l="10402" r="10402"/>
          <a:stretch>
            <a:fillRect/>
          </a:stretch>
        </p:blipFill>
        <p:spPr>
          <a:prstGeom prst="rect">
            <a:avLst/>
          </a:prstGeom>
        </p:spPr>
      </p:pic>
      <p:sp>
        <p:nvSpPr>
          <p:cNvPr id="8" name="Zástupný symbol pro text 7"/>
          <p:cNvSpPr>
            <a:spLocks noGrp="1"/>
          </p:cNvSpPr>
          <p:nvPr>
            <p:ph type="body" sz="half" idx="2"/>
          </p:nvPr>
        </p:nvSpPr>
        <p:spPr/>
        <p:txBody>
          <a:bodyPr/>
          <a:lstStyle/>
          <a:p>
            <a:endParaRPr lang="cs-CZ"/>
          </a:p>
        </p:txBody>
      </p:sp>
      <p:sp>
        <p:nvSpPr>
          <p:cNvPr id="9" name="Zástupný symbol pro text 8"/>
          <p:cNvSpPr>
            <a:spLocks noGrp="1"/>
          </p:cNvSpPr>
          <p:nvPr>
            <p:ph type="body" sz="quarter" idx="10"/>
          </p:nvPr>
        </p:nvSpPr>
        <p:spPr/>
        <p:txBody>
          <a:bodyPr/>
          <a:lstStyle/>
          <a:p>
            <a:endParaRPr lang="cs-CZ"/>
          </a:p>
        </p:txBody>
      </p:sp>
      <p:sp>
        <p:nvSpPr>
          <p:cNvPr id="10" name="Zástupný symbol pro text 9"/>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37296477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dirty="0" smtClean="0"/>
              <a:t>Prosinec 2003</a:t>
            </a:r>
            <a:endParaRPr lang="cs-CZ" dirty="0"/>
          </a:p>
        </p:txBody>
      </p:sp>
      <p:pic>
        <p:nvPicPr>
          <p:cNvPr id="11" name="Zástupný symbol pro obrázek 10"/>
          <p:cNvPicPr>
            <a:picLocks noGrp="1" noChangeAspect="1"/>
          </p:cNvPicPr>
          <p:nvPr>
            <p:ph type="pic" idx="1"/>
          </p:nvPr>
        </p:nvPicPr>
        <p:blipFill>
          <a:blip r:embed="rId2"/>
          <a:srcRect t="566" b="566"/>
          <a:stretch>
            <a:fillRect/>
          </a:stretch>
        </p:blipFill>
        <p:spPr>
          <a:prstGeom prst="rect">
            <a:avLst/>
          </a:prstGeom>
        </p:spPr>
      </p:pic>
      <p:sp>
        <p:nvSpPr>
          <p:cNvPr id="8" name="Zástupný symbol pro text 7"/>
          <p:cNvSpPr>
            <a:spLocks noGrp="1"/>
          </p:cNvSpPr>
          <p:nvPr>
            <p:ph type="body" sz="half" idx="2"/>
          </p:nvPr>
        </p:nvSpPr>
        <p:spPr/>
        <p:txBody>
          <a:bodyPr/>
          <a:lstStyle/>
          <a:p>
            <a:endParaRPr lang="cs-CZ"/>
          </a:p>
        </p:txBody>
      </p:sp>
      <p:sp>
        <p:nvSpPr>
          <p:cNvPr id="9" name="Zástupný symbol pro text 8"/>
          <p:cNvSpPr>
            <a:spLocks noGrp="1"/>
          </p:cNvSpPr>
          <p:nvPr>
            <p:ph type="body" sz="quarter" idx="10"/>
          </p:nvPr>
        </p:nvSpPr>
        <p:spPr/>
        <p:txBody>
          <a:bodyPr/>
          <a:lstStyle/>
          <a:p>
            <a:endParaRPr lang="cs-CZ"/>
          </a:p>
        </p:txBody>
      </p:sp>
      <p:sp>
        <p:nvSpPr>
          <p:cNvPr id="10" name="Zástupný symbol pro text 9"/>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588570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Nadpis 11"/>
          <p:cNvSpPr>
            <a:spLocks noGrp="1"/>
          </p:cNvSpPr>
          <p:nvPr>
            <p:ph type="title"/>
          </p:nvPr>
        </p:nvSpPr>
        <p:spPr/>
        <p:txBody>
          <a:bodyPr/>
          <a:lstStyle/>
          <a:p>
            <a:r>
              <a:rPr lang="cs-CZ" dirty="0" smtClean="0"/>
              <a:t>Prosinec 2005</a:t>
            </a:r>
            <a:endParaRPr lang="cs-CZ" dirty="0"/>
          </a:p>
        </p:txBody>
      </p:sp>
      <p:pic>
        <p:nvPicPr>
          <p:cNvPr id="17" name="Zástupný symbol pro obrázek 16"/>
          <p:cNvPicPr>
            <a:picLocks noGrp="1" noChangeAspect="1"/>
          </p:cNvPicPr>
          <p:nvPr>
            <p:ph type="pic" idx="1"/>
          </p:nvPr>
        </p:nvPicPr>
        <p:blipFill>
          <a:blip r:embed="rId2"/>
          <a:srcRect t="8409" b="8409"/>
          <a:stretch>
            <a:fillRect/>
          </a:stretch>
        </p:blipFill>
        <p:spPr>
          <a:xfrm>
            <a:off x="1792288" y="692696"/>
            <a:ext cx="5486400" cy="4034879"/>
          </a:xfrm>
          <a:prstGeom prst="rect">
            <a:avLst/>
          </a:prstGeom>
        </p:spPr>
      </p:pic>
      <p:sp>
        <p:nvSpPr>
          <p:cNvPr id="14" name="Zástupný symbol pro text 13"/>
          <p:cNvSpPr>
            <a:spLocks noGrp="1"/>
          </p:cNvSpPr>
          <p:nvPr>
            <p:ph type="body" sz="half" idx="2"/>
          </p:nvPr>
        </p:nvSpPr>
        <p:spPr/>
        <p:txBody>
          <a:bodyPr/>
          <a:lstStyle/>
          <a:p>
            <a:endParaRPr lang="cs-CZ"/>
          </a:p>
        </p:txBody>
      </p:sp>
      <p:sp>
        <p:nvSpPr>
          <p:cNvPr id="15" name="Zástupný symbol pro text 14"/>
          <p:cNvSpPr>
            <a:spLocks noGrp="1"/>
          </p:cNvSpPr>
          <p:nvPr>
            <p:ph type="body" sz="quarter" idx="10"/>
          </p:nvPr>
        </p:nvSpPr>
        <p:spPr/>
        <p:txBody>
          <a:bodyPr/>
          <a:lstStyle/>
          <a:p>
            <a:endParaRPr lang="cs-CZ"/>
          </a:p>
        </p:txBody>
      </p:sp>
      <p:sp>
        <p:nvSpPr>
          <p:cNvPr id="16" name="Zástupný symbol pro text 15"/>
          <p:cNvSpPr>
            <a:spLocks noGrp="1"/>
          </p:cNvSpPr>
          <p:nvPr>
            <p:ph type="body" sz="quarter" idx="11"/>
          </p:nvPr>
        </p:nvSpPr>
        <p:spPr/>
        <p:txBody>
          <a:bodyPr/>
          <a:lstStyle/>
          <a:p>
            <a:endParaRPr lang="cs-CZ"/>
          </a:p>
        </p:txBody>
      </p:sp>
    </p:spTree>
    <p:extLst>
      <p:ext uri="{BB962C8B-B14F-4D97-AF65-F5344CB8AC3E}">
        <p14:creationId xmlns:p14="http://schemas.microsoft.com/office/powerpoint/2010/main" val="2999229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Září/</a:t>
            </a:r>
            <a:r>
              <a:rPr lang="cs-CZ" dirty="0"/>
              <a:t>Ř</a:t>
            </a:r>
            <a:r>
              <a:rPr lang="cs-CZ" dirty="0" smtClean="0"/>
              <a:t>íjen 2007</a:t>
            </a:r>
            <a:endParaRPr lang="cs-CZ" dirty="0"/>
          </a:p>
        </p:txBody>
      </p:sp>
      <p:sp>
        <p:nvSpPr>
          <p:cNvPr id="3" name="Zástupný symbol pro obrázek 2"/>
          <p:cNvSpPr>
            <a:spLocks noGrp="1"/>
          </p:cNvSpPr>
          <p:nvPr>
            <p:ph type="pic" idx="1"/>
          </p:nvPr>
        </p:nvSpPr>
        <p:spPr/>
      </p:sp>
      <p:sp>
        <p:nvSpPr>
          <p:cNvPr id="4" name="Zástupný symbol pro text 3"/>
          <p:cNvSpPr>
            <a:spLocks noGrp="1"/>
          </p:cNvSpPr>
          <p:nvPr>
            <p:ph type="body" sz="half" idx="2"/>
          </p:nvPr>
        </p:nvSpPr>
        <p:spPr/>
        <p:txBody>
          <a:bodyPr/>
          <a:lstStyle/>
          <a:p>
            <a:endParaRPr lang="cs-CZ" dirty="0"/>
          </a:p>
        </p:txBody>
      </p:sp>
      <p:sp>
        <p:nvSpPr>
          <p:cNvPr id="5" name="Zástupný symbol pro text 4"/>
          <p:cNvSpPr>
            <a:spLocks noGrp="1"/>
          </p:cNvSpPr>
          <p:nvPr>
            <p:ph type="body" sz="quarter" idx="10"/>
          </p:nvPr>
        </p:nvSpPr>
        <p:spPr/>
        <p:txBody>
          <a:bodyPr/>
          <a:lstStyle/>
          <a:p>
            <a:endParaRPr lang="cs-CZ"/>
          </a:p>
        </p:txBody>
      </p:sp>
      <p:sp>
        <p:nvSpPr>
          <p:cNvPr id="6" name="Zástupný symbol pro text 5"/>
          <p:cNvSpPr>
            <a:spLocks noGrp="1"/>
          </p:cNvSpPr>
          <p:nvPr>
            <p:ph type="body" sz="quarter" idx="11"/>
          </p:nvPr>
        </p:nvSpPr>
        <p:spPr/>
        <p:txBody>
          <a:bodyPr/>
          <a:lstStyle/>
          <a:p>
            <a:endParaRPr lang="cs-CZ"/>
          </a:p>
        </p:txBody>
      </p:sp>
      <p:graphicFrame>
        <p:nvGraphicFramePr>
          <p:cNvPr id="7" name="Objekt 6"/>
          <p:cNvGraphicFramePr>
            <a:graphicFrameLocks noChangeAspect="1"/>
          </p:cNvGraphicFramePr>
          <p:nvPr>
            <p:extLst>
              <p:ext uri="{D42A27DB-BD31-4B8C-83A1-F6EECF244321}">
                <p14:modId xmlns:p14="http://schemas.microsoft.com/office/powerpoint/2010/main" val="3061683622"/>
              </p:ext>
            </p:extLst>
          </p:nvPr>
        </p:nvGraphicFramePr>
        <p:xfrm>
          <a:off x="1792288" y="259644"/>
          <a:ext cx="5307012" cy="4637087"/>
        </p:xfrm>
        <a:graphic>
          <a:graphicData uri="http://schemas.openxmlformats.org/presentationml/2006/ole">
            <mc:AlternateContent xmlns:mc="http://schemas.openxmlformats.org/markup-compatibility/2006">
              <mc:Choice xmlns:v="urn:schemas-microsoft-com:vml" Requires="v">
                <p:oleObj spid="_x0000_s2072" name="Image" r:id="rId3" imgW="9968040" imgH="8698320" progId="Photoshop.Image.13">
                  <p:embed/>
                </p:oleObj>
              </mc:Choice>
              <mc:Fallback>
                <p:oleObj name="Image" r:id="rId3" imgW="9968040" imgH="8698320" progId="Photoshop.Image.13">
                  <p:embed/>
                  <p:pic>
                    <p:nvPicPr>
                      <p:cNvPr id="0" name=""/>
                      <p:cNvPicPr/>
                      <p:nvPr/>
                    </p:nvPicPr>
                    <p:blipFill>
                      <a:blip r:embed="rId4"/>
                      <a:stretch>
                        <a:fillRect/>
                      </a:stretch>
                    </p:blipFill>
                    <p:spPr>
                      <a:xfrm>
                        <a:off x="1792288" y="259644"/>
                        <a:ext cx="5307012" cy="4637087"/>
                      </a:xfrm>
                      <a:prstGeom prst="rect">
                        <a:avLst/>
                      </a:prstGeom>
                    </p:spPr>
                  </p:pic>
                </p:oleObj>
              </mc:Fallback>
            </mc:AlternateContent>
          </a:graphicData>
        </a:graphic>
      </p:graphicFrame>
    </p:spTree>
    <p:extLst>
      <p:ext uri="{BB962C8B-B14F-4D97-AF65-F5344CB8AC3E}">
        <p14:creationId xmlns:p14="http://schemas.microsoft.com/office/powerpoint/2010/main" val="6210362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2288" y="4965290"/>
            <a:ext cx="5486400" cy="566738"/>
          </a:xfrm>
        </p:spPr>
        <p:txBody>
          <a:bodyPr/>
          <a:lstStyle/>
          <a:p>
            <a:r>
              <a:rPr lang="cs-CZ" dirty="0" smtClean="0"/>
              <a:t>Září/</a:t>
            </a:r>
            <a:r>
              <a:rPr lang="cs-CZ" dirty="0"/>
              <a:t>Ř</a:t>
            </a:r>
            <a:r>
              <a:rPr lang="cs-CZ" dirty="0" smtClean="0"/>
              <a:t>íjen 2007</a:t>
            </a:r>
            <a:endParaRPr lang="cs-CZ" dirty="0"/>
          </a:p>
        </p:txBody>
      </p:sp>
      <p:sp>
        <p:nvSpPr>
          <p:cNvPr id="4" name="Zástupný symbol pro text 3"/>
          <p:cNvSpPr>
            <a:spLocks noGrp="1"/>
          </p:cNvSpPr>
          <p:nvPr>
            <p:ph type="body" sz="half" idx="2"/>
          </p:nvPr>
        </p:nvSpPr>
        <p:spPr/>
        <p:txBody>
          <a:bodyPr/>
          <a:lstStyle/>
          <a:p>
            <a:endParaRPr lang="cs-CZ" dirty="0"/>
          </a:p>
        </p:txBody>
      </p:sp>
      <p:sp>
        <p:nvSpPr>
          <p:cNvPr id="5" name="Zástupný symbol pro text 4"/>
          <p:cNvSpPr>
            <a:spLocks noGrp="1"/>
          </p:cNvSpPr>
          <p:nvPr>
            <p:ph type="body" sz="quarter" idx="10"/>
          </p:nvPr>
        </p:nvSpPr>
        <p:spPr/>
        <p:txBody>
          <a:bodyPr/>
          <a:lstStyle/>
          <a:p>
            <a:endParaRPr lang="cs-CZ"/>
          </a:p>
        </p:txBody>
      </p:sp>
      <p:sp>
        <p:nvSpPr>
          <p:cNvPr id="6" name="Zástupný symbol pro text 5"/>
          <p:cNvSpPr>
            <a:spLocks noGrp="1"/>
          </p:cNvSpPr>
          <p:nvPr>
            <p:ph type="body" sz="quarter" idx="11"/>
          </p:nvPr>
        </p:nvSpPr>
        <p:spPr/>
        <p:txBody>
          <a:bodyPr/>
          <a:lstStyle/>
          <a:p>
            <a:endParaRPr lang="cs-CZ"/>
          </a:p>
        </p:txBody>
      </p:sp>
      <p:graphicFrame>
        <p:nvGraphicFramePr>
          <p:cNvPr id="7" name="Objekt 6"/>
          <p:cNvGraphicFramePr>
            <a:graphicFrameLocks noChangeAspect="1"/>
          </p:cNvGraphicFramePr>
          <p:nvPr>
            <p:extLst>
              <p:ext uri="{D42A27DB-BD31-4B8C-83A1-F6EECF244321}">
                <p14:modId xmlns:p14="http://schemas.microsoft.com/office/powerpoint/2010/main" val="3061683622"/>
              </p:ext>
            </p:extLst>
          </p:nvPr>
        </p:nvGraphicFramePr>
        <p:xfrm>
          <a:off x="1792288" y="259644"/>
          <a:ext cx="5307012" cy="4637087"/>
        </p:xfrm>
        <a:graphic>
          <a:graphicData uri="http://schemas.openxmlformats.org/presentationml/2006/ole">
            <mc:AlternateContent xmlns:mc="http://schemas.openxmlformats.org/markup-compatibility/2006">
              <mc:Choice xmlns:v="urn:schemas-microsoft-com:vml" Requires="v">
                <p:oleObj spid="_x0000_s3094" name="Image" r:id="rId3" imgW="9968040" imgH="8698320" progId="Photoshop.Image.13">
                  <p:embed/>
                </p:oleObj>
              </mc:Choice>
              <mc:Fallback>
                <p:oleObj name="Image" r:id="rId3" imgW="9968040" imgH="8698320" progId="Photoshop.Image.13">
                  <p:embed/>
                  <p:pic>
                    <p:nvPicPr>
                      <p:cNvPr id="7" name="Objekt 6"/>
                      <p:cNvPicPr/>
                      <p:nvPr/>
                    </p:nvPicPr>
                    <p:blipFill>
                      <a:blip r:embed="rId4"/>
                      <a:stretch>
                        <a:fillRect/>
                      </a:stretch>
                    </p:blipFill>
                    <p:spPr>
                      <a:xfrm>
                        <a:off x="1792288" y="259644"/>
                        <a:ext cx="5307012" cy="4637087"/>
                      </a:xfrm>
                      <a:prstGeom prst="rect">
                        <a:avLst/>
                      </a:prstGeom>
                    </p:spPr>
                  </p:pic>
                </p:oleObj>
              </mc:Fallback>
            </mc:AlternateContent>
          </a:graphicData>
        </a:graphic>
      </p:graphicFrame>
      <p:pic>
        <p:nvPicPr>
          <p:cNvPr id="8" name="Obrázek 7"/>
          <p:cNvPicPr>
            <a:picLocks noChangeAspect="1"/>
          </p:cNvPicPr>
          <p:nvPr/>
        </p:nvPicPr>
        <p:blipFill>
          <a:blip r:embed="rId5"/>
          <a:stretch>
            <a:fillRect/>
          </a:stretch>
        </p:blipFill>
        <p:spPr>
          <a:xfrm>
            <a:off x="1691680" y="264958"/>
            <a:ext cx="5495199" cy="4892234"/>
          </a:xfrm>
          <a:prstGeom prst="rect">
            <a:avLst/>
          </a:prstGeom>
        </p:spPr>
      </p:pic>
    </p:spTree>
    <p:extLst>
      <p:ext uri="{BB962C8B-B14F-4D97-AF65-F5344CB8AC3E}">
        <p14:creationId xmlns:p14="http://schemas.microsoft.com/office/powerpoint/2010/main" val="214341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2288" y="5187702"/>
            <a:ext cx="5486400" cy="566738"/>
          </a:xfrm>
        </p:spPr>
        <p:txBody>
          <a:bodyPr/>
          <a:lstStyle/>
          <a:p>
            <a:r>
              <a:rPr lang="cs-CZ" dirty="0" smtClean="0"/>
              <a:t>2007/2008 - </a:t>
            </a:r>
            <a:r>
              <a:rPr lang="cs-CZ" dirty="0" err="1"/>
              <a:t>Facelift</a:t>
            </a:r>
            <a:r>
              <a:rPr lang="cs-CZ" dirty="0"/>
              <a:t> </a:t>
            </a:r>
          </a:p>
        </p:txBody>
      </p:sp>
      <p:sp>
        <p:nvSpPr>
          <p:cNvPr id="5" name="Zástupný symbol pro text 4"/>
          <p:cNvSpPr>
            <a:spLocks noGrp="1"/>
          </p:cNvSpPr>
          <p:nvPr>
            <p:ph type="body" sz="quarter" idx="10"/>
          </p:nvPr>
        </p:nvSpPr>
        <p:spPr/>
        <p:txBody>
          <a:bodyPr/>
          <a:lstStyle/>
          <a:p>
            <a:endParaRPr lang="cs-CZ"/>
          </a:p>
        </p:txBody>
      </p:sp>
      <p:sp>
        <p:nvSpPr>
          <p:cNvPr id="6" name="Zástupný symbol pro text 5"/>
          <p:cNvSpPr>
            <a:spLocks noGrp="1"/>
          </p:cNvSpPr>
          <p:nvPr>
            <p:ph type="body" sz="quarter" idx="11"/>
          </p:nvPr>
        </p:nvSpPr>
        <p:spPr/>
        <p:txBody>
          <a:bodyPr/>
          <a:lstStyle/>
          <a:p>
            <a:endParaRPr lang="cs-CZ"/>
          </a:p>
        </p:txBody>
      </p:sp>
      <p:sp>
        <p:nvSpPr>
          <p:cNvPr id="8" name="Zástupný symbol pro obrázek 7"/>
          <p:cNvSpPr>
            <a:spLocks noGrp="1"/>
          </p:cNvSpPr>
          <p:nvPr>
            <p:ph type="pic" idx="1"/>
          </p:nvPr>
        </p:nvSpPr>
        <p:spPr/>
      </p:sp>
      <p:graphicFrame>
        <p:nvGraphicFramePr>
          <p:cNvPr id="9" name="Objekt 8"/>
          <p:cNvGraphicFramePr>
            <a:graphicFrameLocks noChangeAspect="1"/>
          </p:cNvGraphicFramePr>
          <p:nvPr>
            <p:extLst>
              <p:ext uri="{D42A27DB-BD31-4B8C-83A1-F6EECF244321}">
                <p14:modId xmlns:p14="http://schemas.microsoft.com/office/powerpoint/2010/main" val="818365914"/>
              </p:ext>
            </p:extLst>
          </p:nvPr>
        </p:nvGraphicFramePr>
        <p:xfrm>
          <a:off x="1985510" y="176537"/>
          <a:ext cx="5250786" cy="5124671"/>
        </p:xfrm>
        <a:graphic>
          <a:graphicData uri="http://schemas.openxmlformats.org/presentationml/2006/ole">
            <mc:AlternateContent xmlns:mc="http://schemas.openxmlformats.org/markup-compatibility/2006">
              <mc:Choice xmlns:v="urn:schemas-microsoft-com:vml" Requires="v">
                <p:oleObj spid="_x0000_s4117" name="Image" r:id="rId3" imgW="9942840" imgH="9688680" progId="Photoshop.Image.13">
                  <p:embed/>
                </p:oleObj>
              </mc:Choice>
              <mc:Fallback>
                <p:oleObj name="Image" r:id="rId3" imgW="9942840" imgH="9688680" progId="Photoshop.Image.13">
                  <p:embed/>
                  <p:pic>
                    <p:nvPicPr>
                      <p:cNvPr id="0" name=""/>
                      <p:cNvPicPr/>
                      <p:nvPr/>
                    </p:nvPicPr>
                    <p:blipFill>
                      <a:blip r:embed="rId4"/>
                      <a:stretch>
                        <a:fillRect/>
                      </a:stretch>
                    </p:blipFill>
                    <p:spPr>
                      <a:xfrm>
                        <a:off x="1985510" y="176537"/>
                        <a:ext cx="5250786" cy="5124671"/>
                      </a:xfrm>
                      <a:prstGeom prst="rect">
                        <a:avLst/>
                      </a:prstGeom>
                    </p:spPr>
                  </p:pic>
                </p:oleObj>
              </mc:Fallback>
            </mc:AlternateContent>
          </a:graphicData>
        </a:graphic>
      </p:graphicFrame>
    </p:spTree>
    <p:extLst>
      <p:ext uri="{BB962C8B-B14F-4D97-AF65-F5344CB8AC3E}">
        <p14:creationId xmlns:p14="http://schemas.microsoft.com/office/powerpoint/2010/main" val="3830689120"/>
      </p:ext>
    </p:extLst>
  </p:cSld>
  <p:clrMapOvr>
    <a:masterClrMapping/>
  </p:clrMapOvr>
  <p:timing>
    <p:tnLst>
      <p:par>
        <p:cTn id="1" dur="indefinite" restart="never" nodeType="tmRoot"/>
      </p:par>
    </p:tnLst>
  </p:timing>
</p:sld>
</file>

<file path=ppt/theme/theme1.xml><?xml version="1.0" encoding="utf-8"?>
<a:theme xmlns:a="http://schemas.openxmlformats.org/drawingml/2006/main" name="CZU_6">
  <a:themeElements>
    <a:clrScheme name="Vlastní 16">
      <a:dk1>
        <a:srgbClr val="CDC8A8"/>
      </a:dk1>
      <a:lt1>
        <a:sysClr val="window" lastClr="FFFFFF"/>
      </a:lt1>
      <a:dk2>
        <a:srgbClr val="259381"/>
      </a:dk2>
      <a:lt2>
        <a:srgbClr val="EEECE1"/>
      </a:lt2>
      <a:accent1>
        <a:srgbClr val="19A77B"/>
      </a:accent1>
      <a:accent2>
        <a:srgbClr val="C4BD97"/>
      </a:accent2>
      <a:accent3>
        <a:srgbClr val="117556"/>
      </a:accent3>
      <a:accent4>
        <a:srgbClr val="494429"/>
      </a:accent4>
      <a:accent5>
        <a:srgbClr val="DDD9C3"/>
      </a:accent5>
      <a:accent6>
        <a:srgbClr val="0F3D35"/>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lastní návrh">
  <a:themeElements>
    <a:clrScheme name="Vlastní 17">
      <a:dk1>
        <a:srgbClr val="080704"/>
      </a:dk1>
      <a:lt1>
        <a:sysClr val="window" lastClr="FFFFFF"/>
      </a:lt1>
      <a:dk2>
        <a:srgbClr val="19A77B"/>
      </a:dk2>
      <a:lt2>
        <a:srgbClr val="EEECE1"/>
      </a:lt2>
      <a:accent1>
        <a:srgbClr val="1AAE80"/>
      </a:accent1>
      <a:accent2>
        <a:srgbClr val="C4BD97"/>
      </a:accent2>
      <a:accent3>
        <a:srgbClr val="117556"/>
      </a:accent3>
      <a:accent4>
        <a:srgbClr val="494429"/>
      </a:accent4>
      <a:accent5>
        <a:srgbClr val="EEECE1"/>
      </a:accent5>
      <a:accent6>
        <a:srgbClr val="259381"/>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CZU_C2_CZ</Template>
  <TotalTime>441</TotalTime>
  <Words>714</Words>
  <Application>Microsoft Office PowerPoint</Application>
  <PresentationFormat>Předvádění na obrazovce (4:3)</PresentationFormat>
  <Paragraphs>162</Paragraphs>
  <Slides>38</Slides>
  <Notes>0</Notes>
  <HiddenSlides>0</HiddenSlides>
  <MMClips>0</MMClips>
  <ScaleCrop>false</ScaleCrop>
  <HeadingPairs>
    <vt:vector size="8" baseType="variant">
      <vt:variant>
        <vt:lpstr>Použitá písma</vt:lpstr>
      </vt:variant>
      <vt:variant>
        <vt:i4>2</vt:i4>
      </vt:variant>
      <vt:variant>
        <vt:lpstr>Motiv</vt:lpstr>
      </vt:variant>
      <vt:variant>
        <vt:i4>2</vt:i4>
      </vt:variant>
      <vt:variant>
        <vt:lpstr>Vložené servery OLE</vt:lpstr>
      </vt:variant>
      <vt:variant>
        <vt:i4>1</vt:i4>
      </vt:variant>
      <vt:variant>
        <vt:lpstr>Nadpisy snímků</vt:lpstr>
      </vt:variant>
      <vt:variant>
        <vt:i4>38</vt:i4>
      </vt:variant>
    </vt:vector>
  </HeadingPairs>
  <TitlesOfParts>
    <vt:vector size="43" baseType="lpstr">
      <vt:lpstr>Arial</vt:lpstr>
      <vt:lpstr>Calibri</vt:lpstr>
      <vt:lpstr>CZU_6</vt:lpstr>
      <vt:lpstr>Vlastní návrh</vt:lpstr>
      <vt:lpstr>Image</vt:lpstr>
      <vt:lpstr>Webové prezentace</vt:lpstr>
      <vt:lpstr>Obsah</vt:lpstr>
      <vt:lpstr>Historie</vt:lpstr>
      <vt:lpstr>Duben 2002</vt:lpstr>
      <vt:lpstr>Prosinec 2003</vt:lpstr>
      <vt:lpstr>Prosinec 2005</vt:lpstr>
      <vt:lpstr>Září/Říjen 2007</vt:lpstr>
      <vt:lpstr>Září/Říjen 2007</vt:lpstr>
      <vt:lpstr>2007/2008 - Facelift </vt:lpstr>
      <vt:lpstr>1.6.2016 – nové weby</vt:lpstr>
      <vt:lpstr>Aktuální stav prezentací</vt:lpstr>
      <vt:lpstr>Zásadní změny oproti předchozí verzi</vt:lpstr>
      <vt:lpstr>Content management systém - CMS</vt:lpstr>
      <vt:lpstr>Content management systém - CMS</vt:lpstr>
      <vt:lpstr>Content management systém - CMS</vt:lpstr>
      <vt:lpstr>Content management systém - CMS</vt:lpstr>
      <vt:lpstr>Content management systém - CMS</vt:lpstr>
      <vt:lpstr>WebCore 2.0 - Nové weby</vt:lpstr>
      <vt:lpstr>WebCore 2.0 - Nové weby</vt:lpstr>
      <vt:lpstr>NOVÉ WEBY</vt:lpstr>
      <vt:lpstr>Nové weby</vt:lpstr>
      <vt:lpstr>Nové weby - widgety</vt:lpstr>
      <vt:lpstr>Prezentace aplikace PowerPoint</vt:lpstr>
      <vt:lpstr>Prezentace aplikace PowerPoint</vt:lpstr>
      <vt:lpstr>Prezentace aplikace PowerPoint</vt:lpstr>
      <vt:lpstr>Prezentace aplikace PowerPoint</vt:lpstr>
      <vt:lpstr>Prezentace aplikace PowerPoint</vt:lpstr>
      <vt:lpstr>Seznam widgetů</vt:lpstr>
      <vt:lpstr>Widgety – stručný přehled</vt:lpstr>
      <vt:lpstr>Widgety – stručný přehled</vt:lpstr>
      <vt:lpstr>Widgety – stručný přehled</vt:lpstr>
      <vt:lpstr>Widgety – stručný přehled</vt:lpstr>
      <vt:lpstr>Widgety – stručný přehled</vt:lpstr>
      <vt:lpstr>Widgety – stručný přehled</vt:lpstr>
      <vt:lpstr>Nové weby - responsivní</vt:lpstr>
      <vt:lpstr>Nové weby - responsivní</vt:lpstr>
      <vt:lpstr>Výhled do budoucna</vt:lpstr>
      <vt:lpstr>Děkuji za pozornost</vt:lpstr>
    </vt:vector>
  </TitlesOfParts>
  <Company>OIKT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Webové prezentace</dc:title>
  <dc:subject>Webové prezentace</dc:subject>
  <dc:creator>Petr Cihelka</dc:creator>
  <cp:lastModifiedBy>Ing. Petr Cihelka</cp:lastModifiedBy>
  <cp:revision>30</cp:revision>
  <dcterms:created xsi:type="dcterms:W3CDTF">2017-05-10T06:43:59Z</dcterms:created>
  <dcterms:modified xsi:type="dcterms:W3CDTF">2017-07-13T10:02:38Z</dcterms:modified>
</cp:coreProperties>
</file>